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65" r:id="rId3"/>
    <p:sldId id="269" r:id="rId4"/>
    <p:sldId id="267" r:id="rId5"/>
    <p:sldId id="264" r:id="rId6"/>
    <p:sldId id="257" r:id="rId7"/>
    <p:sldId id="270" r:id="rId8"/>
    <p:sldId id="261" r:id="rId9"/>
    <p:sldId id="272" r:id="rId10"/>
    <p:sldId id="273" r:id="rId11"/>
    <p:sldId id="275" r:id="rId12"/>
    <p:sldId id="276" r:id="rId13"/>
    <p:sldId id="271" r:id="rId14"/>
    <p:sldId id="274" r:id="rId15"/>
    <p:sldId id="278" r:id="rId16"/>
    <p:sldId id="279" r:id="rId17"/>
    <p:sldId id="281" r:id="rId18"/>
    <p:sldId id="283" r:id="rId19"/>
    <p:sldId id="286" r:id="rId20"/>
    <p:sldId id="287" r:id="rId21"/>
    <p:sldId id="288" r:id="rId22"/>
    <p:sldId id="289" r:id="rId23"/>
    <p:sldId id="292" r:id="rId24"/>
    <p:sldId id="262" r:id="rId25"/>
    <p:sldId id="263" r:id="rId26"/>
    <p:sldId id="308" r:id="rId27"/>
    <p:sldId id="294" r:id="rId28"/>
    <p:sldId id="295" r:id="rId29"/>
    <p:sldId id="296" r:id="rId30"/>
    <p:sldId id="297" r:id="rId31"/>
    <p:sldId id="303" r:id="rId32"/>
    <p:sldId id="304" r:id="rId33"/>
    <p:sldId id="258" r:id="rId34"/>
    <p:sldId id="305" r:id="rId35"/>
    <p:sldId id="306" r:id="rId36"/>
    <p:sldId id="307" r:id="rId37"/>
    <p:sldId id="259" r:id="rId38"/>
    <p:sldId id="284" r:id="rId39"/>
    <p:sldId id="285" r:id="rId40"/>
    <p:sldId id="302" r:id="rId41"/>
    <p:sldId id="301" r:id="rId42"/>
    <p:sldId id="291" r:id="rId43"/>
    <p:sldId id="293" r:id="rId44"/>
    <p:sldId id="260" r:id="rId45"/>
    <p:sldId id="290" r:id="rId46"/>
  </p:sldIdLst>
  <p:sldSz cx="9144000" cy="5143500" type="screen16x9"/>
  <p:notesSz cx="6858000" cy="9144000"/>
  <p:embeddedFontLst>
    <p:embeddedFont>
      <p:font typeface="Corbel" panose="020B0503020204020204" pitchFamily="34" charset="0"/>
      <p:regular r:id="rId48"/>
      <p:bold r:id="rId49"/>
      <p:italic r:id="rId50"/>
      <p:boldItalic r:id="rId51"/>
    </p:embeddedFont>
    <p:embeddedFont>
      <p:font typeface="Sitka Heading" pitchFamily="2" charset="0"/>
      <p:regular r:id="rId52"/>
      <p:bold r:id="rId53"/>
      <p:italic r:id="rId54"/>
      <p:boldItalic r:id="rId55"/>
    </p:embeddedFont>
    <p:embeddedFont>
      <p:font typeface="Sitka Text"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C5CD1-A667-D8DF-C80B-134079F039F6}" v="208" dt="2022-09-15T06:51:02.002"/>
    <p1510:client id="{24178E37-B459-9E77-0DC3-92156D680520}" v="34" dt="2022-09-15T17:44:46.263"/>
    <p1510:client id="{2653B24A-810B-CE1A-501D-8F208958FF46}" v="141" dt="2022-09-15T02:28:43.214"/>
    <p1510:client id="{2D375991-752D-304E-87EA-4517831F9711}" v="959" dt="2022-09-15T04:12:44.410"/>
    <p1510:client id="{30783547-C992-3A19-876E-3D00DD015BA1}" v="1044" dt="2022-09-15T17:08:54.962"/>
    <p1510:client id="{4455995D-0A8A-6040-9AAB-34E1FCDA7A51}" v="18" dt="2022-09-15T18:33:07.548"/>
    <p1510:client id="{4DD6FB88-CF9E-80C3-D2CB-D13F0F635082}" v="624" dt="2022-09-15T03:29:04.598"/>
    <p1510:client id="{51CE8529-76BB-904F-B21C-8E300E1A6788}" v="15" dt="2022-09-15T19:16:51.179"/>
    <p1510:client id="{5585CB62-2BB6-F81B-64E0-997F76E3E267}" v="18" dt="2022-09-15T15:50:32.415"/>
    <p1510:client id="{574C8B1C-A116-04E7-4250-1CD12D8FFA8D}" v="10" dt="2022-09-15T04:37:22.754"/>
    <p1510:client id="{62491A12-21AD-F365-30E8-4CF1548FB010}" v="16" dt="2022-09-15T15:41:53.068"/>
    <p1510:client id="{633C006C-A9DC-0C34-B31E-33B0031729B6}" v="404" dt="2022-09-15T01:34:15.874"/>
    <p1510:client id="{82F07F10-BAF3-645C-5907-68949CEF879F}" v="32" dt="2022-09-15T16:18:49.583"/>
    <p1510:client id="{9161C51F-10C7-B10C-7499-0C8F48422F08}" v="132" dt="2022-09-15T17:32:38.681"/>
    <p1510:client id="{A345213C-7839-2E10-C682-119A59F2CF20}" v="40" dt="2022-09-15T05:26:50.740"/>
    <p1510:client id="{B8532A87-FDBA-A949-85C0-0DB63A17CEEA}" v="26" dt="2022-09-15T17:37:01.205"/>
    <p1510:client id="{DB11506A-B66B-F737-5A37-22C30F268181}" v="4" dt="2022-09-15T18:15:33.467"/>
    <p1510:client id="{E7A6BA99-E6DC-79CA-CD96-98DE35927196}" v="36" dt="2022-09-15T03:01:40.053"/>
    <p1510:client id="{E8DD8521-2171-D815-9DF1-87D897312BCC}" v="4" dt="2022-09-15T05:27:32.325"/>
    <p1510:client id="{F19F7FE4-75DA-0B27-D7CF-35CEFF278764}" v="1" dt="2022-09-15T18:08:01.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56" d="100"/>
          <a:sy n="156" d="100"/>
        </p:scale>
        <p:origin x="80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360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546e61842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546e61842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546e6184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546e6184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5a8bc0d6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5a8bc0d6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a8bc0d68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5a8bc0d68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742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5a8bc0d68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5a8bc0d68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391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5a8bc0d68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5a8bc0d68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3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5a8bc0d68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5a8bc0d68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442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5a8bc0d68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5a8bc0d68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957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5a8bc0d68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5a8bc0d68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95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425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115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629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bf7aca9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bf7aca9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bf7aca9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bf7aca9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42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593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74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01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99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865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677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259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9/15/22</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93692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gwern.net/GPT-3"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gwern.net/GPT-3"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r>
              <a:rPr lang="en"/>
              <a:t>Session #6: </a:t>
            </a:r>
            <a:br>
              <a:rPr lang="en"/>
            </a:br>
            <a:r>
              <a:rPr lang="en"/>
              <a:t>In-Context Learning</a:t>
            </a:r>
            <a:endParaRPr/>
          </a:p>
        </p:txBody>
      </p:sp>
      <p:sp>
        <p:nvSpPr>
          <p:cNvPr id="60" name="Google Shape;60;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lnSpcReduction="10000"/>
          </a:bodyPr>
          <a:lstStyle/>
          <a:p>
            <a:pPr marL="0" indent="0"/>
            <a:r>
              <a:rPr lang="en" sz="2200"/>
              <a:t>Thursday, Sept 8</a:t>
            </a:r>
          </a:p>
          <a:p>
            <a:pPr marL="0" lvl="0" indent="0" algn="ctr">
              <a:spcBef>
                <a:spcPts val="0"/>
              </a:spcBef>
              <a:spcAft>
                <a:spcPts val="0"/>
              </a:spcAft>
              <a:buNone/>
            </a:pPr>
            <a:r>
              <a:rPr lang="en" sz="2200"/>
              <a:t>CSCI 601.771: Self-supervised Statistical Models</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Google Shape;67;p14">
            <a:extLst>
              <a:ext uri="{FF2B5EF4-FFF2-40B4-BE49-F238E27FC236}">
                <a16:creationId xmlns:a16="http://schemas.microsoft.com/office/drawing/2014/main" id="{C4932BEE-C5F0-B10D-F200-C8B13E2DE0A4}"/>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a:t>
            </a:r>
            <a:r>
              <a:rPr lang="en" err="1"/>
              <a:t>Lingfeng</a:t>
            </a:r>
            <a:r>
              <a:rPr lang="en"/>
              <a:t> Shen</a:t>
            </a:r>
            <a:endParaRPr/>
          </a:p>
        </p:txBody>
      </p:sp>
      <p:sp>
        <p:nvSpPr>
          <p:cNvPr id="13" name="Google Shape;65;p14">
            <a:extLst>
              <a:ext uri="{FF2B5EF4-FFF2-40B4-BE49-F238E27FC236}">
                <a16:creationId xmlns:a16="http://schemas.microsoft.com/office/drawing/2014/main" id="{BDF2F763-1959-EE65-7D15-600A0D6C6F7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latin typeface="Sitka Heading" pitchFamily="2" charset="0"/>
              </a:rPr>
              <a:t>Prompt Design Study</a:t>
            </a:r>
          </a:p>
        </p:txBody>
      </p:sp>
      <p:sp>
        <p:nvSpPr>
          <p:cNvPr id="5" name="TextBox 4">
            <a:extLst>
              <a:ext uri="{FF2B5EF4-FFF2-40B4-BE49-F238E27FC236}">
                <a16:creationId xmlns:a16="http://schemas.microsoft.com/office/drawing/2014/main" id="{922ECC70-0BCD-0065-654E-613D2159C0EC}"/>
              </a:ext>
            </a:extLst>
          </p:cNvPr>
          <p:cNvSpPr txBox="1"/>
          <p:nvPr/>
        </p:nvSpPr>
        <p:spPr>
          <a:xfrm>
            <a:off x="264069" y="3748977"/>
            <a:ext cx="2813272" cy="523220"/>
          </a:xfrm>
          <a:prstGeom prst="rect">
            <a:avLst/>
          </a:prstGeom>
          <a:noFill/>
        </p:spPr>
        <p:txBody>
          <a:bodyPr wrap="square" rtlCol="0">
            <a:spAutoFit/>
          </a:bodyPr>
          <a:lstStyle/>
          <a:p>
            <a:r>
              <a:rPr lang="en-US">
                <a:latin typeface="Sitka Text" panose="020F0502020204030204" pitchFamily="34" charset="0"/>
                <a:cs typeface="Sitka Text" panose="020F0502020204030204" pitchFamily="34" charset="0"/>
              </a:rPr>
              <a:t>Increasing N does not reduce performance variance much</a:t>
            </a:r>
          </a:p>
        </p:txBody>
      </p:sp>
      <p:pic>
        <p:nvPicPr>
          <p:cNvPr id="4" name="Picture 3">
            <a:extLst>
              <a:ext uri="{FF2B5EF4-FFF2-40B4-BE49-F238E27FC236}">
                <a16:creationId xmlns:a16="http://schemas.microsoft.com/office/drawing/2014/main" id="{4C5ED50B-057E-0DCD-4B2F-78BFDE347FFA}"/>
              </a:ext>
            </a:extLst>
          </p:cNvPr>
          <p:cNvPicPr>
            <a:picLocks noChangeAspect="1"/>
          </p:cNvPicPr>
          <p:nvPr/>
        </p:nvPicPr>
        <p:blipFill>
          <a:blip r:embed="rId3"/>
          <a:stretch>
            <a:fillRect/>
          </a:stretch>
        </p:blipFill>
        <p:spPr>
          <a:xfrm>
            <a:off x="0" y="1284921"/>
            <a:ext cx="3096961" cy="2380265"/>
          </a:xfrm>
          <a:prstGeom prst="rect">
            <a:avLst/>
          </a:prstGeom>
        </p:spPr>
      </p:pic>
      <p:sp>
        <p:nvSpPr>
          <p:cNvPr id="9" name="TextBox 8">
            <a:extLst>
              <a:ext uri="{FF2B5EF4-FFF2-40B4-BE49-F238E27FC236}">
                <a16:creationId xmlns:a16="http://schemas.microsoft.com/office/drawing/2014/main" id="{CED26278-817B-0AB4-AD81-BB66164C6F82}"/>
              </a:ext>
            </a:extLst>
          </p:cNvPr>
          <p:cNvSpPr txBox="1"/>
          <p:nvPr/>
        </p:nvSpPr>
        <p:spPr>
          <a:xfrm>
            <a:off x="3165364" y="3748977"/>
            <a:ext cx="2813272" cy="523220"/>
          </a:xfrm>
          <a:prstGeom prst="rect">
            <a:avLst/>
          </a:prstGeom>
          <a:noFill/>
        </p:spPr>
        <p:txBody>
          <a:bodyPr wrap="square" rtlCol="0">
            <a:spAutoFit/>
          </a:bodyPr>
          <a:lstStyle/>
          <a:p>
            <a:r>
              <a:rPr lang="en-US">
                <a:latin typeface="Sitka Text" panose="020F0502020204030204" pitchFamily="34" charset="0"/>
                <a:cs typeface="Sitka Text" panose="020F0502020204030204" pitchFamily="34" charset="0"/>
              </a:rPr>
              <a:t>Failing prompts suffer from unbalanced label distribution</a:t>
            </a:r>
          </a:p>
        </p:txBody>
      </p:sp>
      <p:pic>
        <p:nvPicPr>
          <p:cNvPr id="11" name="Picture 10">
            <a:extLst>
              <a:ext uri="{FF2B5EF4-FFF2-40B4-BE49-F238E27FC236}">
                <a16:creationId xmlns:a16="http://schemas.microsoft.com/office/drawing/2014/main" id="{D54FB4E9-302C-7A08-2502-6EB766A6A2B4}"/>
              </a:ext>
            </a:extLst>
          </p:cNvPr>
          <p:cNvPicPr>
            <a:picLocks noChangeAspect="1"/>
          </p:cNvPicPr>
          <p:nvPr/>
        </p:nvPicPr>
        <p:blipFill rotWithShape="1">
          <a:blip r:embed="rId4"/>
          <a:srcRect l="4450" t="4680" b="4653"/>
          <a:stretch/>
        </p:blipFill>
        <p:spPr>
          <a:xfrm>
            <a:off x="3019842" y="1441495"/>
            <a:ext cx="2940656" cy="2183792"/>
          </a:xfrm>
          <a:prstGeom prst="rect">
            <a:avLst/>
          </a:prstGeom>
        </p:spPr>
      </p:pic>
      <p:pic>
        <p:nvPicPr>
          <p:cNvPr id="12" name="Picture 11">
            <a:extLst>
              <a:ext uri="{FF2B5EF4-FFF2-40B4-BE49-F238E27FC236}">
                <a16:creationId xmlns:a16="http://schemas.microsoft.com/office/drawing/2014/main" id="{50B86995-27B5-C156-87FA-63BE0948350F}"/>
              </a:ext>
            </a:extLst>
          </p:cNvPr>
          <p:cNvPicPr>
            <a:picLocks noChangeAspect="1"/>
          </p:cNvPicPr>
          <p:nvPr/>
        </p:nvPicPr>
        <p:blipFill>
          <a:blip r:embed="rId5"/>
          <a:stretch>
            <a:fillRect/>
          </a:stretch>
        </p:blipFill>
        <p:spPr>
          <a:xfrm>
            <a:off x="5952547" y="1394523"/>
            <a:ext cx="2961223" cy="2183793"/>
          </a:xfrm>
          <a:prstGeom prst="rect">
            <a:avLst/>
          </a:prstGeom>
        </p:spPr>
      </p:pic>
      <p:sp>
        <p:nvSpPr>
          <p:cNvPr id="14" name="TextBox 13">
            <a:extLst>
              <a:ext uri="{FF2B5EF4-FFF2-40B4-BE49-F238E27FC236}">
                <a16:creationId xmlns:a16="http://schemas.microsoft.com/office/drawing/2014/main" id="{4EF75C0C-AB9F-19AE-B64A-225DA03B3F62}"/>
              </a:ext>
            </a:extLst>
          </p:cNvPr>
          <p:cNvSpPr txBox="1"/>
          <p:nvPr/>
        </p:nvSpPr>
        <p:spPr>
          <a:xfrm>
            <a:off x="5878305" y="3748977"/>
            <a:ext cx="3109705" cy="523220"/>
          </a:xfrm>
          <a:prstGeom prst="rect">
            <a:avLst/>
          </a:prstGeom>
          <a:noFill/>
        </p:spPr>
        <p:txBody>
          <a:bodyPr wrap="square" rtlCol="0">
            <a:spAutoFit/>
          </a:bodyPr>
          <a:lstStyle/>
          <a:p>
            <a:r>
              <a:rPr lang="en-US">
                <a:latin typeface="Sitka Text" panose="020F0502020204030204" pitchFamily="34" charset="0"/>
                <a:cs typeface="Sitka Text" panose="020F0502020204030204" pitchFamily="34" charset="0"/>
              </a:rPr>
              <a:t>Calibration</a:t>
            </a:r>
            <a:r>
              <a:rPr lang="en-US" baseline="30000">
                <a:latin typeface="Sitka Text" panose="020F0502020204030204" pitchFamily="34" charset="0"/>
                <a:cs typeface="Sitka Text" panose="020F0502020204030204" pitchFamily="34" charset="0"/>
              </a:rPr>
              <a:t>1</a:t>
            </a:r>
            <a:r>
              <a:rPr lang="en-US">
                <a:latin typeface="Sitka Text" panose="020F0502020204030204" pitchFamily="34" charset="0"/>
                <a:cs typeface="Sitka Text" panose="020F0502020204030204" pitchFamily="34" charset="0"/>
              </a:rPr>
              <a:t> improves performance but variance stays high</a:t>
            </a:r>
          </a:p>
        </p:txBody>
      </p:sp>
      <p:sp>
        <p:nvSpPr>
          <p:cNvPr id="15" name="TextBox 14">
            <a:extLst>
              <a:ext uri="{FF2B5EF4-FFF2-40B4-BE49-F238E27FC236}">
                <a16:creationId xmlns:a16="http://schemas.microsoft.com/office/drawing/2014/main" id="{4BFC101D-0136-674E-43EF-F10714B6E1A1}"/>
              </a:ext>
            </a:extLst>
          </p:cNvPr>
          <p:cNvSpPr txBox="1"/>
          <p:nvPr/>
        </p:nvSpPr>
        <p:spPr>
          <a:xfrm>
            <a:off x="4548833" y="4627016"/>
            <a:ext cx="43573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aseline="30000"/>
              <a:t>1</a:t>
            </a:r>
            <a:r>
              <a:rPr lang="en-US" sz="600"/>
              <a:t> Zhao et. al. Calibrate before use: Improving few-shot performance of language models. </a:t>
            </a:r>
            <a:r>
              <a:rPr lang="en-US" sz="600" err="1"/>
              <a:t>arXiv</a:t>
            </a:r>
            <a:r>
              <a:rPr lang="en-US" sz="600"/>
              <a:t> preprint arXiv:2102.09690. </a:t>
            </a:r>
          </a:p>
          <a:p>
            <a:endParaRPr lang="en-US" sz="600"/>
          </a:p>
          <a:p>
            <a:pPr algn="l"/>
            <a:endParaRPr lang="en-US" sz="600"/>
          </a:p>
        </p:txBody>
      </p:sp>
    </p:spTree>
    <p:extLst>
      <p:ext uri="{BB962C8B-B14F-4D97-AF65-F5344CB8AC3E}">
        <p14:creationId xmlns:p14="http://schemas.microsoft.com/office/powerpoint/2010/main" val="252329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4"/>
          <p:cNvSpPr txBox="1">
            <a:spLocks noGrp="1"/>
          </p:cNvSpPr>
          <p:nvPr>
            <p:ph type="body" idx="1"/>
          </p:nvPr>
        </p:nvSpPr>
        <p:spPr>
          <a:xfrm>
            <a:off x="353024" y="1148646"/>
            <a:ext cx="8479276" cy="3416400"/>
          </a:xfrm>
          <a:prstGeom prst="rect">
            <a:avLst/>
          </a:prstGeom>
        </p:spPr>
        <p:txBody>
          <a:bodyPr spcFirstLastPara="1" wrap="square" lIns="91425" tIns="91425" rIns="91425" bIns="91425" anchor="t" anchorCtr="0">
            <a:normAutofit/>
          </a:bodyPr>
          <a:lstStyle/>
          <a:p>
            <a:pPr marL="114300" indent="0">
              <a:buNone/>
            </a:pPr>
            <a:r>
              <a:rPr lang="en-US" sz="1800">
                <a:effectLst/>
                <a:latin typeface="Sitka Text" pitchFamily="2" charset="0"/>
              </a:rPr>
              <a:t>How to automatically generate a ‘probing set’ to find performant prompt orderings? </a:t>
            </a:r>
            <a:endParaRPr lang="en-US">
              <a:latin typeface="Sitka Text" pitchFamily="2" charset="0"/>
            </a:endParaRPr>
          </a:p>
          <a:p>
            <a:pPr marL="285750" indent="-285750">
              <a:lnSpc>
                <a:spcPct val="114999"/>
              </a:lnSpc>
              <a:spcAft>
                <a:spcPts val="1200"/>
              </a:spcAft>
            </a:pPr>
            <a:endParaRPr lang="en-US"/>
          </a:p>
        </p:txBody>
      </p:sp>
      <p:sp>
        <p:nvSpPr>
          <p:cNvPr id="7" name="Google Shape;67;p14">
            <a:extLst>
              <a:ext uri="{FF2B5EF4-FFF2-40B4-BE49-F238E27FC236}">
                <a16:creationId xmlns:a16="http://schemas.microsoft.com/office/drawing/2014/main" id="{C4932BEE-C5F0-B10D-F200-C8B13E2DE0A4}"/>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a:t>
            </a:r>
            <a:r>
              <a:rPr lang="en" err="1"/>
              <a:t>Lingfeng</a:t>
            </a:r>
            <a:r>
              <a:rPr lang="en"/>
              <a:t> Shen</a:t>
            </a:r>
            <a:endParaRPr/>
          </a:p>
        </p:txBody>
      </p:sp>
      <p:sp>
        <p:nvSpPr>
          <p:cNvPr id="13" name="Google Shape;65;p14">
            <a:extLst>
              <a:ext uri="{FF2B5EF4-FFF2-40B4-BE49-F238E27FC236}">
                <a16:creationId xmlns:a16="http://schemas.microsoft.com/office/drawing/2014/main" id="{BDF2F763-1959-EE65-7D15-600A0D6C6F7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Prompt Engineering</a:t>
            </a:r>
          </a:p>
        </p:txBody>
      </p:sp>
      <p:pic>
        <p:nvPicPr>
          <p:cNvPr id="2" name="Picture 1">
            <a:extLst>
              <a:ext uri="{FF2B5EF4-FFF2-40B4-BE49-F238E27FC236}">
                <a16:creationId xmlns:a16="http://schemas.microsoft.com/office/drawing/2014/main" id="{B9684C87-E83F-9C0B-9DC6-B0442EE677AD}"/>
              </a:ext>
            </a:extLst>
          </p:cNvPr>
          <p:cNvPicPr>
            <a:picLocks noChangeAspect="1"/>
          </p:cNvPicPr>
          <p:nvPr/>
        </p:nvPicPr>
        <p:blipFill>
          <a:blip r:embed="rId3"/>
          <a:stretch>
            <a:fillRect/>
          </a:stretch>
        </p:blipFill>
        <p:spPr>
          <a:xfrm>
            <a:off x="706462" y="1847982"/>
            <a:ext cx="7772400" cy="2017728"/>
          </a:xfrm>
          <a:prstGeom prst="rect">
            <a:avLst/>
          </a:prstGeom>
        </p:spPr>
      </p:pic>
    </p:spTree>
    <p:extLst>
      <p:ext uri="{BB962C8B-B14F-4D97-AF65-F5344CB8AC3E}">
        <p14:creationId xmlns:p14="http://schemas.microsoft.com/office/powerpoint/2010/main" val="377176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Google Shape;67;p14">
            <a:extLst>
              <a:ext uri="{FF2B5EF4-FFF2-40B4-BE49-F238E27FC236}">
                <a16:creationId xmlns:a16="http://schemas.microsoft.com/office/drawing/2014/main" id="{C4932BEE-C5F0-B10D-F200-C8B13E2DE0A4}"/>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a:t>
            </a:r>
            <a:r>
              <a:rPr lang="en" err="1"/>
              <a:t>Lingfeng</a:t>
            </a:r>
            <a:r>
              <a:rPr lang="en"/>
              <a:t> Shen</a:t>
            </a:r>
            <a:endParaRPr/>
          </a:p>
        </p:txBody>
      </p:sp>
      <p:sp>
        <p:nvSpPr>
          <p:cNvPr id="13" name="Google Shape;65;p14">
            <a:extLst>
              <a:ext uri="{FF2B5EF4-FFF2-40B4-BE49-F238E27FC236}">
                <a16:creationId xmlns:a16="http://schemas.microsoft.com/office/drawing/2014/main" id="{BDF2F763-1959-EE65-7D15-600A0D6C6F7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Probing Metrics</a:t>
            </a:r>
          </a:p>
        </p:txBody>
      </p:sp>
      <p:pic>
        <p:nvPicPr>
          <p:cNvPr id="3" name="Picture 2">
            <a:extLst>
              <a:ext uri="{FF2B5EF4-FFF2-40B4-BE49-F238E27FC236}">
                <a16:creationId xmlns:a16="http://schemas.microsoft.com/office/drawing/2014/main" id="{D71CF4EF-6C32-5B00-9AD5-2295DBCC0D77}"/>
              </a:ext>
            </a:extLst>
          </p:cNvPr>
          <p:cNvPicPr>
            <a:picLocks noChangeAspect="1"/>
          </p:cNvPicPr>
          <p:nvPr/>
        </p:nvPicPr>
        <p:blipFill>
          <a:blip r:embed="rId3"/>
          <a:stretch>
            <a:fillRect/>
          </a:stretch>
        </p:blipFill>
        <p:spPr>
          <a:xfrm>
            <a:off x="460950" y="2761417"/>
            <a:ext cx="3743933" cy="1046441"/>
          </a:xfrm>
          <a:prstGeom prst="rect">
            <a:avLst/>
          </a:prstGeom>
        </p:spPr>
      </p:pic>
      <p:pic>
        <p:nvPicPr>
          <p:cNvPr id="4" name="Picture 3">
            <a:extLst>
              <a:ext uri="{FF2B5EF4-FFF2-40B4-BE49-F238E27FC236}">
                <a16:creationId xmlns:a16="http://schemas.microsoft.com/office/drawing/2014/main" id="{564DA93E-10BE-9B44-EADE-E7692330678A}"/>
              </a:ext>
            </a:extLst>
          </p:cNvPr>
          <p:cNvPicPr>
            <a:picLocks noChangeAspect="1"/>
          </p:cNvPicPr>
          <p:nvPr/>
        </p:nvPicPr>
        <p:blipFill>
          <a:blip r:embed="rId4"/>
          <a:stretch>
            <a:fillRect/>
          </a:stretch>
        </p:blipFill>
        <p:spPr>
          <a:xfrm>
            <a:off x="4480769" y="2535881"/>
            <a:ext cx="4237716" cy="1046441"/>
          </a:xfrm>
          <a:prstGeom prst="rect">
            <a:avLst/>
          </a:prstGeom>
        </p:spPr>
      </p:pic>
      <p:sp>
        <p:nvSpPr>
          <p:cNvPr id="9" name="TextBox 8">
            <a:extLst>
              <a:ext uri="{FF2B5EF4-FFF2-40B4-BE49-F238E27FC236}">
                <a16:creationId xmlns:a16="http://schemas.microsoft.com/office/drawing/2014/main" id="{E2B73848-AE3E-5FA3-B48B-8D912C98BDDF}"/>
              </a:ext>
            </a:extLst>
          </p:cNvPr>
          <p:cNvSpPr txBox="1"/>
          <p:nvPr/>
        </p:nvSpPr>
        <p:spPr>
          <a:xfrm>
            <a:off x="655588" y="3778820"/>
            <a:ext cx="3155100" cy="523220"/>
          </a:xfrm>
          <a:prstGeom prst="rect">
            <a:avLst/>
          </a:prstGeom>
          <a:noFill/>
        </p:spPr>
        <p:txBody>
          <a:bodyPr wrap="square" rtlCol="0">
            <a:spAutoFit/>
          </a:bodyPr>
          <a:lstStyle/>
          <a:p>
            <a:pPr marL="114300" indent="0">
              <a:buNone/>
            </a:pPr>
            <a:r>
              <a:rPr lang="en-US" sz="1400">
                <a:effectLst/>
                <a:latin typeface="Sitka Text" pitchFamily="2" charset="0"/>
              </a:rPr>
              <a:t>For prompts that avoid extremely unbalanced predictions.</a:t>
            </a:r>
            <a:endParaRPr lang="en-US" sz="1400">
              <a:latin typeface="Sitka Text" pitchFamily="2" charset="0"/>
            </a:endParaRPr>
          </a:p>
        </p:txBody>
      </p:sp>
      <p:pic>
        <p:nvPicPr>
          <p:cNvPr id="15" name="Picture 14">
            <a:extLst>
              <a:ext uri="{FF2B5EF4-FFF2-40B4-BE49-F238E27FC236}">
                <a16:creationId xmlns:a16="http://schemas.microsoft.com/office/drawing/2014/main" id="{60662E6A-A1AC-2B1E-CF78-AE7C71C8EDD4}"/>
              </a:ext>
            </a:extLst>
          </p:cNvPr>
          <p:cNvPicPr>
            <a:picLocks noChangeAspect="1"/>
          </p:cNvPicPr>
          <p:nvPr/>
        </p:nvPicPr>
        <p:blipFill>
          <a:blip r:embed="rId5"/>
          <a:stretch>
            <a:fillRect/>
          </a:stretch>
        </p:blipFill>
        <p:spPr>
          <a:xfrm>
            <a:off x="1218021" y="1554797"/>
            <a:ext cx="2030234" cy="868907"/>
          </a:xfrm>
          <a:prstGeom prst="rect">
            <a:avLst/>
          </a:prstGeom>
        </p:spPr>
      </p:pic>
      <p:pic>
        <p:nvPicPr>
          <p:cNvPr id="16" name="Picture 15">
            <a:extLst>
              <a:ext uri="{FF2B5EF4-FFF2-40B4-BE49-F238E27FC236}">
                <a16:creationId xmlns:a16="http://schemas.microsoft.com/office/drawing/2014/main" id="{D3093898-5EDA-A760-8371-BD37B51A7B1E}"/>
              </a:ext>
            </a:extLst>
          </p:cNvPr>
          <p:cNvPicPr>
            <a:picLocks noChangeAspect="1"/>
          </p:cNvPicPr>
          <p:nvPr/>
        </p:nvPicPr>
        <p:blipFill>
          <a:blip r:embed="rId6"/>
          <a:stretch>
            <a:fillRect/>
          </a:stretch>
        </p:blipFill>
        <p:spPr>
          <a:xfrm>
            <a:off x="4480769" y="1523897"/>
            <a:ext cx="4237716" cy="648121"/>
          </a:xfrm>
          <a:prstGeom prst="rect">
            <a:avLst/>
          </a:prstGeom>
        </p:spPr>
      </p:pic>
      <p:sp>
        <p:nvSpPr>
          <p:cNvPr id="17" name="TextBox 16">
            <a:extLst>
              <a:ext uri="{FF2B5EF4-FFF2-40B4-BE49-F238E27FC236}">
                <a16:creationId xmlns:a16="http://schemas.microsoft.com/office/drawing/2014/main" id="{96301626-C449-1FEB-B52F-72237BD9F92B}"/>
              </a:ext>
            </a:extLst>
          </p:cNvPr>
          <p:cNvSpPr txBox="1"/>
          <p:nvPr/>
        </p:nvSpPr>
        <p:spPr>
          <a:xfrm>
            <a:off x="4639325" y="3765918"/>
            <a:ext cx="3743933" cy="307777"/>
          </a:xfrm>
          <a:prstGeom prst="rect">
            <a:avLst/>
          </a:prstGeom>
          <a:noFill/>
        </p:spPr>
        <p:txBody>
          <a:bodyPr wrap="square" rtlCol="0">
            <a:spAutoFit/>
          </a:bodyPr>
          <a:lstStyle/>
          <a:p>
            <a:pPr marL="114300" indent="0">
              <a:buNone/>
            </a:pPr>
            <a:r>
              <a:rPr lang="en-US" sz="1400">
                <a:effectLst/>
                <a:latin typeface="Sitka Text" pitchFamily="2" charset="0"/>
              </a:rPr>
              <a:t>To penalize overconfident predictions.</a:t>
            </a:r>
            <a:endParaRPr lang="en-US" sz="1400">
              <a:latin typeface="Sitka Text" pitchFamily="2" charset="0"/>
            </a:endParaRPr>
          </a:p>
        </p:txBody>
      </p:sp>
    </p:spTree>
    <p:extLst>
      <p:ext uri="{BB962C8B-B14F-4D97-AF65-F5344CB8AC3E}">
        <p14:creationId xmlns:p14="http://schemas.microsoft.com/office/powerpoint/2010/main" val="183711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Google Shape;67;p14">
            <a:extLst>
              <a:ext uri="{FF2B5EF4-FFF2-40B4-BE49-F238E27FC236}">
                <a16:creationId xmlns:a16="http://schemas.microsoft.com/office/drawing/2014/main" id="{C4932BEE-C5F0-B10D-F200-C8B13E2DE0A4}"/>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a:t>
            </a:r>
            <a:r>
              <a:rPr lang="en" err="1"/>
              <a:t>Lingfeng</a:t>
            </a:r>
            <a:r>
              <a:rPr lang="en"/>
              <a:t> Shen</a:t>
            </a:r>
            <a:endParaRPr/>
          </a:p>
        </p:txBody>
      </p:sp>
      <p:pic>
        <p:nvPicPr>
          <p:cNvPr id="20" name="Picture 20">
            <a:extLst>
              <a:ext uri="{FF2B5EF4-FFF2-40B4-BE49-F238E27FC236}">
                <a16:creationId xmlns:a16="http://schemas.microsoft.com/office/drawing/2014/main" id="{F715FFE5-7D8F-6BF5-DDC3-D6EA2918C960}"/>
              </a:ext>
            </a:extLst>
          </p:cNvPr>
          <p:cNvPicPr>
            <a:picLocks noChangeAspect="1"/>
          </p:cNvPicPr>
          <p:nvPr/>
        </p:nvPicPr>
        <p:blipFill>
          <a:blip r:embed="rId3"/>
          <a:stretch>
            <a:fillRect/>
          </a:stretch>
        </p:blipFill>
        <p:spPr>
          <a:xfrm>
            <a:off x="3200400" y="605786"/>
            <a:ext cx="2743200" cy="3736238"/>
          </a:xfrm>
          <a:prstGeom prst="rect">
            <a:avLst/>
          </a:prstGeom>
        </p:spPr>
      </p:pic>
      <p:sp>
        <p:nvSpPr>
          <p:cNvPr id="21" name="TextBox 20">
            <a:extLst>
              <a:ext uri="{FF2B5EF4-FFF2-40B4-BE49-F238E27FC236}">
                <a16:creationId xmlns:a16="http://schemas.microsoft.com/office/drawing/2014/main" id="{538D7B61-B016-5C9E-3DB9-9208A441FAFE}"/>
              </a:ext>
            </a:extLst>
          </p:cNvPr>
          <p:cNvSpPr txBox="1"/>
          <p:nvPr/>
        </p:nvSpPr>
        <p:spPr>
          <a:xfrm>
            <a:off x="5943600" y="4688628"/>
            <a:ext cx="2622837"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hlinkClick r:id="rId4"/>
              </a:rPr>
              <a:t>https://www.gwern.net/GPT-3</a:t>
            </a:r>
            <a:endParaRPr lang="en-US" sz="600"/>
          </a:p>
        </p:txBody>
      </p:sp>
    </p:spTree>
    <p:extLst>
      <p:ext uri="{BB962C8B-B14F-4D97-AF65-F5344CB8AC3E}">
        <p14:creationId xmlns:p14="http://schemas.microsoft.com/office/powerpoint/2010/main" val="77516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Google Shape;67;p14">
            <a:extLst>
              <a:ext uri="{FF2B5EF4-FFF2-40B4-BE49-F238E27FC236}">
                <a16:creationId xmlns:a16="http://schemas.microsoft.com/office/drawing/2014/main" id="{C4932BEE-C5F0-B10D-F200-C8B13E2DE0A4}"/>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a:t>
            </a:r>
            <a:r>
              <a:rPr lang="en" err="1"/>
              <a:t>Lingfeng</a:t>
            </a:r>
            <a:r>
              <a:rPr lang="en"/>
              <a:t> Shen</a:t>
            </a:r>
            <a:endParaRPr/>
          </a:p>
        </p:txBody>
      </p:sp>
      <p:sp>
        <p:nvSpPr>
          <p:cNvPr id="13" name="Google Shape;65;p14">
            <a:extLst>
              <a:ext uri="{FF2B5EF4-FFF2-40B4-BE49-F238E27FC236}">
                <a16:creationId xmlns:a16="http://schemas.microsoft.com/office/drawing/2014/main" id="{BDF2F763-1959-EE65-7D15-600A0D6C6F7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Experiments</a:t>
            </a:r>
            <a:endParaRPr lang="en-US"/>
          </a:p>
        </p:txBody>
      </p:sp>
      <p:sp>
        <p:nvSpPr>
          <p:cNvPr id="21" name="TextBox 20">
            <a:extLst>
              <a:ext uri="{FF2B5EF4-FFF2-40B4-BE49-F238E27FC236}">
                <a16:creationId xmlns:a16="http://schemas.microsoft.com/office/drawing/2014/main" id="{538D7B61-B016-5C9E-3DB9-9208A441FAFE}"/>
              </a:ext>
            </a:extLst>
          </p:cNvPr>
          <p:cNvSpPr txBox="1"/>
          <p:nvPr/>
        </p:nvSpPr>
        <p:spPr>
          <a:xfrm>
            <a:off x="5930240" y="4353048"/>
            <a:ext cx="2622837"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hlinkClick r:id="rId3"/>
              </a:rPr>
              <a:t>https://www.gwern.net/GPT-3</a:t>
            </a:r>
            <a:endParaRPr lang="en-US" sz="600"/>
          </a:p>
        </p:txBody>
      </p:sp>
      <p:sp>
        <p:nvSpPr>
          <p:cNvPr id="3" name="Text Placeholder 2">
            <a:extLst>
              <a:ext uri="{FF2B5EF4-FFF2-40B4-BE49-F238E27FC236}">
                <a16:creationId xmlns:a16="http://schemas.microsoft.com/office/drawing/2014/main" id="{A588DFEA-FE5E-4059-C023-216E8669EBD5}"/>
              </a:ext>
            </a:extLst>
          </p:cNvPr>
          <p:cNvSpPr>
            <a:spLocks noGrp="1"/>
          </p:cNvSpPr>
          <p:nvPr>
            <p:ph type="body" idx="1"/>
          </p:nvPr>
        </p:nvSpPr>
        <p:spPr/>
        <p:txBody>
          <a:bodyPr/>
          <a:lstStyle/>
          <a:p>
            <a:r>
              <a:rPr lang="en-US"/>
              <a:t>Models: GPT-2 (with 0.1B, 0.3B, 0.8B, and 1.5B parameters), GPT-3 (with 2.7B, and 175B parameters)</a:t>
            </a:r>
          </a:p>
          <a:p>
            <a:pPr>
              <a:lnSpc>
                <a:spcPct val="114999"/>
              </a:lnSpc>
            </a:pPr>
            <a:r>
              <a:rPr lang="en-US"/>
              <a:t>Benchmarks: Classification dataset : SST-2, SST-5, </a:t>
            </a:r>
            <a:r>
              <a:rPr lang="en-US" err="1"/>
              <a:t>DBPedia</a:t>
            </a:r>
            <a:r>
              <a:rPr lang="en-US"/>
              <a:t> …...</a:t>
            </a:r>
          </a:p>
          <a:p>
            <a:pPr>
              <a:lnSpc>
                <a:spcPct val="114999"/>
              </a:lnSpc>
            </a:pPr>
            <a:r>
              <a:rPr lang="en-US"/>
              <a:t>Baselines:</a:t>
            </a:r>
          </a:p>
          <a:p>
            <a:pPr lvl="1">
              <a:lnSpc>
                <a:spcPct val="114999"/>
              </a:lnSpc>
            </a:pPr>
            <a:r>
              <a:rPr lang="en-US"/>
              <a:t>Majority: predict the majority label in the dataset (lower-bound)</a:t>
            </a:r>
          </a:p>
          <a:p>
            <a:pPr lvl="1">
              <a:lnSpc>
                <a:spcPct val="114999"/>
              </a:lnSpc>
            </a:pPr>
            <a:r>
              <a:rPr lang="en-US"/>
              <a:t>Oracle: select the top four orderings based on performance on the dev set (upper-bound)</a:t>
            </a:r>
          </a:p>
        </p:txBody>
      </p:sp>
    </p:spTree>
    <p:extLst>
      <p:ext uri="{BB962C8B-B14F-4D97-AF65-F5344CB8AC3E}">
        <p14:creationId xmlns:p14="http://schemas.microsoft.com/office/powerpoint/2010/main" val="3638295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8718112A-56B4-B6F1-84C7-4E195DE09D1D}"/>
              </a:ext>
            </a:extLst>
          </p:cNvPr>
          <p:cNvPicPr>
            <a:picLocks noChangeAspect="1"/>
          </p:cNvPicPr>
          <p:nvPr/>
        </p:nvPicPr>
        <p:blipFill>
          <a:blip r:embed="rId2"/>
          <a:stretch>
            <a:fillRect/>
          </a:stretch>
        </p:blipFill>
        <p:spPr>
          <a:xfrm>
            <a:off x="1451544" y="392104"/>
            <a:ext cx="5811916" cy="4083793"/>
          </a:xfrm>
          <a:prstGeom prst="rect">
            <a:avLst/>
          </a:prstGeom>
        </p:spPr>
      </p:pic>
      <p:sp>
        <p:nvSpPr>
          <p:cNvPr id="7" name="Google Shape;67;p14">
            <a:extLst>
              <a:ext uri="{FF2B5EF4-FFF2-40B4-BE49-F238E27FC236}">
                <a16:creationId xmlns:a16="http://schemas.microsoft.com/office/drawing/2014/main" id="{E4F3B757-4941-D26B-C9CF-254868591D9A}"/>
              </a:ext>
            </a:extLst>
          </p:cNvPr>
          <p:cNvSpPr txBox="1">
            <a:spLocks/>
          </p:cNvSpPr>
          <p:nvPr/>
        </p:nvSpPr>
        <p:spPr>
          <a:xfrm>
            <a:off x="57296" y="4747514"/>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r>
              <a:rPr lang="en-US"/>
              <a:t>✍️: Aayush Mishra and </a:t>
            </a:r>
            <a:r>
              <a:rPr lang="en-US" err="1"/>
              <a:t>Lingfeng</a:t>
            </a:r>
            <a:r>
              <a:rPr lang="en-US"/>
              <a:t> Shen</a:t>
            </a:r>
          </a:p>
        </p:txBody>
      </p:sp>
    </p:spTree>
    <p:extLst>
      <p:ext uri="{BB962C8B-B14F-4D97-AF65-F5344CB8AC3E}">
        <p14:creationId xmlns:p14="http://schemas.microsoft.com/office/powerpoint/2010/main" val="4050823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7;p14">
            <a:extLst>
              <a:ext uri="{FF2B5EF4-FFF2-40B4-BE49-F238E27FC236}">
                <a16:creationId xmlns:a16="http://schemas.microsoft.com/office/drawing/2014/main" id="{E4F3B757-4941-D26B-C9CF-254868591D9A}"/>
              </a:ext>
            </a:extLst>
          </p:cNvPr>
          <p:cNvSpPr txBox="1">
            <a:spLocks/>
          </p:cNvSpPr>
          <p:nvPr/>
        </p:nvSpPr>
        <p:spPr>
          <a:xfrm>
            <a:off x="57296" y="4747514"/>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r>
              <a:rPr lang="en-US"/>
              <a:t>✍️: Aayush Mishra and </a:t>
            </a:r>
            <a:r>
              <a:rPr lang="en-US" err="1"/>
              <a:t>Lingfeng</a:t>
            </a:r>
            <a:r>
              <a:rPr lang="en-US"/>
              <a:t> Shen</a:t>
            </a:r>
          </a:p>
        </p:txBody>
      </p:sp>
      <p:sp>
        <p:nvSpPr>
          <p:cNvPr id="3" name="Google Shape;65;p14">
            <a:extLst>
              <a:ext uri="{FF2B5EF4-FFF2-40B4-BE49-F238E27FC236}">
                <a16:creationId xmlns:a16="http://schemas.microsoft.com/office/drawing/2014/main" id="{AF51AC6C-5DE8-C58B-EB29-4D539B0D441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Results</a:t>
            </a:r>
            <a:endParaRPr lang="en-US"/>
          </a:p>
        </p:txBody>
      </p:sp>
      <p:sp>
        <p:nvSpPr>
          <p:cNvPr id="6" name="Text Placeholder 2">
            <a:extLst>
              <a:ext uri="{FF2B5EF4-FFF2-40B4-BE49-F238E27FC236}">
                <a16:creationId xmlns:a16="http://schemas.microsoft.com/office/drawing/2014/main" id="{1FFB0641-1D4A-7920-9A38-3429F6C5D8D2}"/>
              </a:ext>
            </a:extLst>
          </p:cNvPr>
          <p:cNvSpPr>
            <a:spLocks noGrp="1"/>
          </p:cNvSpPr>
          <p:nvPr>
            <p:ph type="body" idx="1"/>
          </p:nvPr>
        </p:nvSpPr>
        <p:spPr>
          <a:xfrm>
            <a:off x="311700" y="1152475"/>
            <a:ext cx="8520600" cy="3416400"/>
          </a:xfrm>
        </p:spPr>
        <p:txBody>
          <a:bodyPr/>
          <a:lstStyle/>
          <a:p>
            <a:pPr>
              <a:lnSpc>
                <a:spcPct val="114999"/>
              </a:lnSpc>
            </a:pPr>
            <a:r>
              <a:rPr lang="en-US"/>
              <a:t>Entropy-based probing is effective for performant prompt selection regardless of model size</a:t>
            </a:r>
          </a:p>
          <a:p>
            <a:pPr lvl="1">
              <a:lnSpc>
                <a:spcPct val="114999"/>
              </a:lnSpc>
            </a:pPr>
            <a:r>
              <a:rPr lang="en-US" err="1"/>
              <a:t>GlobalE</a:t>
            </a:r>
            <a:r>
              <a:rPr lang="en-US"/>
              <a:t> achieves, on average, a 13% relative improvement across the eleven different sentence classification tasks in comparison to without probing. </a:t>
            </a:r>
          </a:p>
          <a:p>
            <a:pPr lvl="1">
              <a:lnSpc>
                <a:spcPct val="114999"/>
              </a:lnSpc>
            </a:pPr>
            <a:r>
              <a:rPr lang="en-US" err="1"/>
              <a:t>LocalE</a:t>
            </a:r>
            <a:r>
              <a:rPr lang="en-US"/>
              <a:t> provides results slightly inferior to </a:t>
            </a:r>
            <a:r>
              <a:rPr lang="en-US" err="1"/>
              <a:t>GlobalE</a:t>
            </a:r>
            <a:r>
              <a:rPr lang="en-US"/>
              <a:t>, with an average 9.6% relative improvement over the baseline model. </a:t>
            </a:r>
          </a:p>
        </p:txBody>
      </p:sp>
    </p:spTree>
    <p:extLst>
      <p:ext uri="{BB962C8B-B14F-4D97-AF65-F5344CB8AC3E}">
        <p14:creationId xmlns:p14="http://schemas.microsoft.com/office/powerpoint/2010/main" val="1712452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7;p14">
            <a:extLst>
              <a:ext uri="{FF2B5EF4-FFF2-40B4-BE49-F238E27FC236}">
                <a16:creationId xmlns:a16="http://schemas.microsoft.com/office/drawing/2014/main" id="{E4F3B757-4941-D26B-C9CF-254868591D9A}"/>
              </a:ext>
            </a:extLst>
          </p:cNvPr>
          <p:cNvSpPr txBox="1">
            <a:spLocks/>
          </p:cNvSpPr>
          <p:nvPr/>
        </p:nvSpPr>
        <p:spPr>
          <a:xfrm>
            <a:off x="57296" y="4747514"/>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r>
              <a:rPr lang="en-US"/>
              <a:t>✍️: Aayush Mishra and </a:t>
            </a:r>
            <a:r>
              <a:rPr lang="en-US" err="1"/>
              <a:t>Lingfeng</a:t>
            </a:r>
            <a:r>
              <a:rPr lang="en-US"/>
              <a:t> Shen</a:t>
            </a:r>
          </a:p>
        </p:txBody>
      </p:sp>
      <p:sp>
        <p:nvSpPr>
          <p:cNvPr id="3" name="Google Shape;65;p14">
            <a:extLst>
              <a:ext uri="{FF2B5EF4-FFF2-40B4-BE49-F238E27FC236}">
                <a16:creationId xmlns:a16="http://schemas.microsoft.com/office/drawing/2014/main" id="{AF51AC6C-5DE8-C58B-EB29-4D539B0D441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Results</a:t>
            </a:r>
            <a:endParaRPr lang="en-US"/>
          </a:p>
        </p:txBody>
      </p:sp>
      <p:sp>
        <p:nvSpPr>
          <p:cNvPr id="6" name="Text Placeholder 2">
            <a:extLst>
              <a:ext uri="{FF2B5EF4-FFF2-40B4-BE49-F238E27FC236}">
                <a16:creationId xmlns:a16="http://schemas.microsoft.com/office/drawing/2014/main" id="{1FFB0641-1D4A-7920-9A38-3429F6C5D8D2}"/>
              </a:ext>
            </a:extLst>
          </p:cNvPr>
          <p:cNvSpPr>
            <a:spLocks noGrp="1"/>
          </p:cNvSpPr>
          <p:nvPr>
            <p:ph type="body" idx="1"/>
          </p:nvPr>
        </p:nvSpPr>
        <p:spPr>
          <a:xfrm>
            <a:off x="311700" y="892702"/>
            <a:ext cx="8520600" cy="565624"/>
          </a:xfrm>
        </p:spPr>
        <p:txBody>
          <a:bodyPr/>
          <a:lstStyle/>
          <a:p>
            <a:pPr>
              <a:lnSpc>
                <a:spcPct val="114999"/>
              </a:lnSpc>
            </a:pPr>
            <a:r>
              <a:rPr lang="en-US"/>
              <a:t>Ranking using Entropy-based probing is robust</a:t>
            </a:r>
          </a:p>
          <a:p>
            <a:pPr marL="596900" lvl="1" indent="0">
              <a:lnSpc>
                <a:spcPct val="114999"/>
              </a:lnSpc>
              <a:buNone/>
            </a:pPr>
            <a:endParaRPr lang="en-US"/>
          </a:p>
        </p:txBody>
      </p:sp>
      <p:pic>
        <p:nvPicPr>
          <p:cNvPr id="2" name="Picture 3" descr="Chart, bar chart&#10;&#10;Description automatically generated">
            <a:extLst>
              <a:ext uri="{FF2B5EF4-FFF2-40B4-BE49-F238E27FC236}">
                <a16:creationId xmlns:a16="http://schemas.microsoft.com/office/drawing/2014/main" id="{CA44218D-B2CC-2FF8-8AF2-AAEB8940E768}"/>
              </a:ext>
            </a:extLst>
          </p:cNvPr>
          <p:cNvPicPr>
            <a:picLocks noChangeAspect="1"/>
          </p:cNvPicPr>
          <p:nvPr/>
        </p:nvPicPr>
        <p:blipFill>
          <a:blip r:embed="rId2"/>
          <a:stretch>
            <a:fillRect/>
          </a:stretch>
        </p:blipFill>
        <p:spPr>
          <a:xfrm>
            <a:off x="1767780" y="1378441"/>
            <a:ext cx="5681687" cy="3391581"/>
          </a:xfrm>
          <a:prstGeom prst="rect">
            <a:avLst/>
          </a:prstGeom>
        </p:spPr>
      </p:pic>
    </p:spTree>
    <p:extLst>
      <p:ext uri="{BB962C8B-B14F-4D97-AF65-F5344CB8AC3E}">
        <p14:creationId xmlns:p14="http://schemas.microsoft.com/office/powerpoint/2010/main" val="1978868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7;p14">
            <a:extLst>
              <a:ext uri="{FF2B5EF4-FFF2-40B4-BE49-F238E27FC236}">
                <a16:creationId xmlns:a16="http://schemas.microsoft.com/office/drawing/2014/main" id="{E4F3B757-4941-D26B-C9CF-254868591D9A}"/>
              </a:ext>
            </a:extLst>
          </p:cNvPr>
          <p:cNvSpPr txBox="1">
            <a:spLocks/>
          </p:cNvSpPr>
          <p:nvPr/>
        </p:nvSpPr>
        <p:spPr>
          <a:xfrm>
            <a:off x="57296" y="4747514"/>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r>
              <a:rPr lang="en-US"/>
              <a:t>✍️: Aayush Mishra and </a:t>
            </a:r>
            <a:r>
              <a:rPr lang="en-US" err="1"/>
              <a:t>Lingfeng</a:t>
            </a:r>
            <a:r>
              <a:rPr lang="en-US"/>
              <a:t> Shen</a:t>
            </a:r>
          </a:p>
        </p:txBody>
      </p:sp>
      <p:sp>
        <p:nvSpPr>
          <p:cNvPr id="3" name="Google Shape;65;p14">
            <a:extLst>
              <a:ext uri="{FF2B5EF4-FFF2-40B4-BE49-F238E27FC236}">
                <a16:creationId xmlns:a16="http://schemas.microsoft.com/office/drawing/2014/main" id="{AF51AC6C-5DE8-C58B-EB29-4D539B0D441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Results</a:t>
            </a:r>
            <a:endParaRPr lang="en-US"/>
          </a:p>
        </p:txBody>
      </p:sp>
      <p:sp>
        <p:nvSpPr>
          <p:cNvPr id="6" name="Text Placeholder 2">
            <a:extLst>
              <a:ext uri="{FF2B5EF4-FFF2-40B4-BE49-F238E27FC236}">
                <a16:creationId xmlns:a16="http://schemas.microsoft.com/office/drawing/2014/main" id="{1FFB0641-1D4A-7920-9A38-3429F6C5D8D2}"/>
              </a:ext>
            </a:extLst>
          </p:cNvPr>
          <p:cNvSpPr>
            <a:spLocks noGrp="1"/>
          </p:cNvSpPr>
          <p:nvPr>
            <p:ph type="body" idx="1"/>
          </p:nvPr>
        </p:nvSpPr>
        <p:spPr>
          <a:xfrm>
            <a:off x="311700" y="1152475"/>
            <a:ext cx="8520600" cy="565624"/>
          </a:xfrm>
        </p:spPr>
        <p:txBody>
          <a:bodyPr/>
          <a:lstStyle/>
          <a:p>
            <a:pPr>
              <a:lnSpc>
                <a:spcPct val="114999"/>
              </a:lnSpc>
            </a:pPr>
            <a:r>
              <a:rPr lang="en-US"/>
              <a:t>Entropy-based probing is effective across templates</a:t>
            </a:r>
          </a:p>
          <a:p>
            <a:pPr marL="596900" lvl="1" indent="0">
              <a:lnSpc>
                <a:spcPct val="114999"/>
              </a:lnSpc>
              <a:buNone/>
            </a:pPr>
            <a:endParaRPr lang="en-US"/>
          </a:p>
        </p:txBody>
      </p:sp>
      <p:pic>
        <p:nvPicPr>
          <p:cNvPr id="5" name="Picture 7" descr="Table&#10;&#10;Description automatically generated">
            <a:extLst>
              <a:ext uri="{FF2B5EF4-FFF2-40B4-BE49-F238E27FC236}">
                <a16:creationId xmlns:a16="http://schemas.microsoft.com/office/drawing/2014/main" id="{1ED23178-2AF4-DD2E-6E7E-51418B0EAB90}"/>
              </a:ext>
            </a:extLst>
          </p:cNvPr>
          <p:cNvPicPr>
            <a:picLocks noChangeAspect="1"/>
          </p:cNvPicPr>
          <p:nvPr/>
        </p:nvPicPr>
        <p:blipFill>
          <a:blip r:embed="rId2"/>
          <a:stretch>
            <a:fillRect/>
          </a:stretch>
        </p:blipFill>
        <p:spPr>
          <a:xfrm>
            <a:off x="2312895" y="1589304"/>
            <a:ext cx="4652681" cy="3181851"/>
          </a:xfrm>
          <a:prstGeom prst="rect">
            <a:avLst/>
          </a:prstGeom>
        </p:spPr>
      </p:pic>
    </p:spTree>
    <p:extLst>
      <p:ext uri="{BB962C8B-B14F-4D97-AF65-F5344CB8AC3E}">
        <p14:creationId xmlns:p14="http://schemas.microsoft.com/office/powerpoint/2010/main" val="2954941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7;p14">
            <a:extLst>
              <a:ext uri="{FF2B5EF4-FFF2-40B4-BE49-F238E27FC236}">
                <a16:creationId xmlns:a16="http://schemas.microsoft.com/office/drawing/2014/main" id="{E4F3B757-4941-D26B-C9CF-254868591D9A}"/>
              </a:ext>
            </a:extLst>
          </p:cNvPr>
          <p:cNvSpPr txBox="1">
            <a:spLocks/>
          </p:cNvSpPr>
          <p:nvPr/>
        </p:nvSpPr>
        <p:spPr>
          <a:xfrm>
            <a:off x="57296" y="4747514"/>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r>
              <a:rPr lang="en-US"/>
              <a:t>✍️: Aayush Mishra and </a:t>
            </a:r>
            <a:r>
              <a:rPr lang="en-US" err="1"/>
              <a:t>Lingfeng</a:t>
            </a:r>
            <a:r>
              <a:rPr lang="en-US"/>
              <a:t> Shen</a:t>
            </a:r>
          </a:p>
        </p:txBody>
      </p:sp>
      <p:sp>
        <p:nvSpPr>
          <p:cNvPr id="3" name="Google Shape;65;p14">
            <a:extLst>
              <a:ext uri="{FF2B5EF4-FFF2-40B4-BE49-F238E27FC236}">
                <a16:creationId xmlns:a16="http://schemas.microsoft.com/office/drawing/2014/main" id="{AF51AC6C-5DE8-C58B-EB29-4D539B0D441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Overview</a:t>
            </a:r>
            <a:endParaRPr lang="en-US"/>
          </a:p>
        </p:txBody>
      </p:sp>
      <p:sp>
        <p:nvSpPr>
          <p:cNvPr id="6" name="Text Placeholder 2">
            <a:extLst>
              <a:ext uri="{FF2B5EF4-FFF2-40B4-BE49-F238E27FC236}">
                <a16:creationId xmlns:a16="http://schemas.microsoft.com/office/drawing/2014/main" id="{1FFB0641-1D4A-7920-9A38-3429F6C5D8D2}"/>
              </a:ext>
            </a:extLst>
          </p:cNvPr>
          <p:cNvSpPr>
            <a:spLocks noGrp="1"/>
          </p:cNvSpPr>
          <p:nvPr>
            <p:ph type="body" idx="1"/>
          </p:nvPr>
        </p:nvSpPr>
        <p:spPr>
          <a:xfrm>
            <a:off x="311700" y="1152475"/>
            <a:ext cx="8762647" cy="807671"/>
          </a:xfrm>
        </p:spPr>
        <p:txBody>
          <a:bodyPr/>
          <a:lstStyle/>
          <a:p>
            <a:pPr>
              <a:lnSpc>
                <a:spcPct val="114999"/>
              </a:lnSpc>
            </a:pPr>
            <a:r>
              <a:rPr lang="en-US"/>
              <a:t>Pointing out a counter-intuitive phenomenon</a:t>
            </a:r>
          </a:p>
          <a:p>
            <a:pPr lvl="1">
              <a:lnSpc>
                <a:spcPct val="114999"/>
              </a:lnSpc>
            </a:pPr>
            <a:r>
              <a:rPr lang="en-US"/>
              <a:t>few-shot prompts suffer from order sensitivity</a:t>
            </a:r>
          </a:p>
          <a:p>
            <a:pPr>
              <a:lnSpc>
                <a:spcPct val="114999"/>
              </a:lnSpc>
            </a:pPr>
            <a:endParaRPr lang="en-US"/>
          </a:p>
          <a:p>
            <a:pPr marL="596900" lvl="1" indent="0">
              <a:lnSpc>
                <a:spcPct val="114999"/>
              </a:lnSpc>
              <a:buNone/>
            </a:pPr>
            <a:endParaRPr lang="en-US"/>
          </a:p>
        </p:txBody>
      </p:sp>
    </p:spTree>
    <p:extLst>
      <p:ext uri="{BB962C8B-B14F-4D97-AF65-F5344CB8AC3E}">
        <p14:creationId xmlns:p14="http://schemas.microsoft.com/office/powerpoint/2010/main" val="1197728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2AB9-A1A7-CEF8-1343-800022B8DAB0}"/>
              </a:ext>
            </a:extLst>
          </p:cNvPr>
          <p:cNvSpPr>
            <a:spLocks noGrp="1"/>
          </p:cNvSpPr>
          <p:nvPr>
            <p:ph type="title"/>
          </p:nvPr>
        </p:nvSpPr>
        <p:spPr/>
        <p:txBody>
          <a:bodyPr>
            <a:normAutofit fontScale="90000"/>
          </a:bodyPr>
          <a:lstStyle/>
          <a:p>
            <a:r>
              <a:rPr lang="en-US"/>
              <a:t>Project Proposals </a:t>
            </a:r>
          </a:p>
        </p:txBody>
      </p:sp>
      <p:sp>
        <p:nvSpPr>
          <p:cNvPr id="3" name="Text Placeholder 2">
            <a:extLst>
              <a:ext uri="{FF2B5EF4-FFF2-40B4-BE49-F238E27FC236}">
                <a16:creationId xmlns:a16="http://schemas.microsoft.com/office/drawing/2014/main" id="{489AC54E-BB42-E4BF-2429-58213ED3B2FF}"/>
              </a:ext>
            </a:extLst>
          </p:cNvPr>
          <p:cNvSpPr>
            <a:spLocks noGrp="1"/>
          </p:cNvSpPr>
          <p:nvPr>
            <p:ph type="body" idx="1"/>
          </p:nvPr>
        </p:nvSpPr>
        <p:spPr/>
        <p:txBody>
          <a:bodyPr/>
          <a:lstStyle/>
          <a:p>
            <a:pPr marL="114300" indent="0">
              <a:lnSpc>
                <a:spcPct val="114999"/>
              </a:lnSpc>
              <a:buNone/>
            </a:pPr>
            <a:endParaRPr lang="en-US"/>
          </a:p>
        </p:txBody>
      </p:sp>
      <p:sp>
        <p:nvSpPr>
          <p:cNvPr id="4" name="Text Placeholder 3">
            <a:extLst>
              <a:ext uri="{FF2B5EF4-FFF2-40B4-BE49-F238E27FC236}">
                <a16:creationId xmlns:a16="http://schemas.microsoft.com/office/drawing/2014/main" id="{B6B0B1D6-CC8D-9DE6-052E-1292C095BD89}"/>
              </a:ext>
            </a:extLst>
          </p:cNvPr>
          <p:cNvSpPr>
            <a:spLocks noGrp="1"/>
          </p:cNvSpPr>
          <p:nvPr>
            <p:ph type="body" idx="2"/>
          </p:nvPr>
        </p:nvSpPr>
        <p:spPr/>
        <p:txBody>
          <a:bodyPr/>
          <a:lstStyle/>
          <a:p>
            <a:endParaRPr lang="en-US"/>
          </a:p>
        </p:txBody>
      </p:sp>
      <p:pic>
        <p:nvPicPr>
          <p:cNvPr id="5" name="Picture 5">
            <a:extLst>
              <a:ext uri="{FF2B5EF4-FFF2-40B4-BE49-F238E27FC236}">
                <a16:creationId xmlns:a16="http://schemas.microsoft.com/office/drawing/2014/main" id="{D1C325D5-6625-61D6-2BC8-BD64B5C57291}"/>
              </a:ext>
            </a:extLst>
          </p:cNvPr>
          <p:cNvPicPr>
            <a:picLocks noChangeAspect="1"/>
          </p:cNvPicPr>
          <p:nvPr/>
        </p:nvPicPr>
        <p:blipFill>
          <a:blip r:embed="rId2"/>
          <a:stretch>
            <a:fillRect/>
          </a:stretch>
        </p:blipFill>
        <p:spPr>
          <a:xfrm>
            <a:off x="1046285" y="1149318"/>
            <a:ext cx="7441589" cy="3542753"/>
          </a:xfrm>
          <a:prstGeom prst="rect">
            <a:avLst/>
          </a:prstGeom>
        </p:spPr>
      </p:pic>
    </p:spTree>
    <p:extLst>
      <p:ext uri="{BB962C8B-B14F-4D97-AF65-F5344CB8AC3E}">
        <p14:creationId xmlns:p14="http://schemas.microsoft.com/office/powerpoint/2010/main" val="155876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7;p14">
            <a:extLst>
              <a:ext uri="{FF2B5EF4-FFF2-40B4-BE49-F238E27FC236}">
                <a16:creationId xmlns:a16="http://schemas.microsoft.com/office/drawing/2014/main" id="{E4F3B757-4941-D26B-C9CF-254868591D9A}"/>
              </a:ext>
            </a:extLst>
          </p:cNvPr>
          <p:cNvSpPr txBox="1">
            <a:spLocks/>
          </p:cNvSpPr>
          <p:nvPr/>
        </p:nvSpPr>
        <p:spPr>
          <a:xfrm>
            <a:off x="57296" y="4747514"/>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r>
              <a:rPr lang="en-US"/>
              <a:t>✍️: Aayush Mishra and </a:t>
            </a:r>
            <a:r>
              <a:rPr lang="en-US" err="1"/>
              <a:t>Lingfeng</a:t>
            </a:r>
            <a:r>
              <a:rPr lang="en-US"/>
              <a:t> Shen</a:t>
            </a:r>
          </a:p>
        </p:txBody>
      </p:sp>
      <p:sp>
        <p:nvSpPr>
          <p:cNvPr id="3" name="Google Shape;65;p14">
            <a:extLst>
              <a:ext uri="{FF2B5EF4-FFF2-40B4-BE49-F238E27FC236}">
                <a16:creationId xmlns:a16="http://schemas.microsoft.com/office/drawing/2014/main" id="{AF51AC6C-5DE8-C58B-EB29-4D539B0D441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Overview</a:t>
            </a:r>
            <a:endParaRPr lang="en-US"/>
          </a:p>
        </p:txBody>
      </p:sp>
      <p:sp>
        <p:nvSpPr>
          <p:cNvPr id="6" name="Text Placeholder 2">
            <a:extLst>
              <a:ext uri="{FF2B5EF4-FFF2-40B4-BE49-F238E27FC236}">
                <a16:creationId xmlns:a16="http://schemas.microsoft.com/office/drawing/2014/main" id="{1FFB0641-1D4A-7920-9A38-3429F6C5D8D2}"/>
              </a:ext>
            </a:extLst>
          </p:cNvPr>
          <p:cNvSpPr>
            <a:spLocks noGrp="1"/>
          </p:cNvSpPr>
          <p:nvPr>
            <p:ph type="body" idx="1"/>
          </p:nvPr>
        </p:nvSpPr>
        <p:spPr>
          <a:xfrm>
            <a:off x="311700" y="1152475"/>
            <a:ext cx="8762647" cy="807671"/>
          </a:xfrm>
        </p:spPr>
        <p:txBody>
          <a:bodyPr/>
          <a:lstStyle/>
          <a:p>
            <a:pPr>
              <a:lnSpc>
                <a:spcPct val="114999"/>
              </a:lnSpc>
            </a:pPr>
            <a:r>
              <a:rPr lang="en-US"/>
              <a:t>Pointing out a counter-intuitive phenomenon</a:t>
            </a:r>
          </a:p>
          <a:p>
            <a:pPr lvl="1">
              <a:lnSpc>
                <a:spcPct val="114999"/>
              </a:lnSpc>
            </a:pPr>
            <a:r>
              <a:rPr lang="en-US"/>
              <a:t>few-shot prompts suffer from order sensitivity</a:t>
            </a:r>
          </a:p>
          <a:p>
            <a:pPr>
              <a:lnSpc>
                <a:spcPct val="114999"/>
              </a:lnSpc>
            </a:pPr>
            <a:endParaRPr lang="en-US"/>
          </a:p>
          <a:p>
            <a:pPr marL="596900" lvl="1" indent="0">
              <a:lnSpc>
                <a:spcPct val="114999"/>
              </a:lnSpc>
              <a:buNone/>
            </a:pPr>
            <a:endParaRPr lang="en-US"/>
          </a:p>
        </p:txBody>
      </p:sp>
      <p:sp>
        <p:nvSpPr>
          <p:cNvPr id="4" name="Text Placeholder 2">
            <a:extLst>
              <a:ext uri="{FF2B5EF4-FFF2-40B4-BE49-F238E27FC236}">
                <a16:creationId xmlns:a16="http://schemas.microsoft.com/office/drawing/2014/main" id="{10BA2B27-3B33-5905-68ED-21EE859AA161}"/>
              </a:ext>
            </a:extLst>
          </p:cNvPr>
          <p:cNvSpPr txBox="1">
            <a:spLocks/>
          </p:cNvSpPr>
          <p:nvPr/>
        </p:nvSpPr>
        <p:spPr>
          <a:xfrm>
            <a:off x="316182" y="2273063"/>
            <a:ext cx="8762647" cy="8076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a:lnSpc>
                <a:spcPct val="114999"/>
              </a:lnSpc>
            </a:pPr>
            <a:r>
              <a:rPr lang="en-US"/>
              <a:t>Conduct comprehensive empirical analyses from different  aspects</a:t>
            </a:r>
          </a:p>
          <a:p>
            <a:pPr lvl="1">
              <a:lnSpc>
                <a:spcPct val="114999"/>
              </a:lnSpc>
            </a:pPr>
            <a:r>
              <a:rPr lang="en-US"/>
              <a:t>tasks, model sizes, prompt templates, samples, and number of training samples.</a:t>
            </a:r>
          </a:p>
          <a:p>
            <a:pPr>
              <a:lnSpc>
                <a:spcPct val="114999"/>
              </a:lnSpc>
            </a:pPr>
            <a:endParaRPr lang="en-US"/>
          </a:p>
          <a:p>
            <a:pPr marL="596900" lvl="1" indent="0">
              <a:lnSpc>
                <a:spcPct val="114999"/>
              </a:lnSpc>
              <a:buFont typeface="Corbel"/>
              <a:buNone/>
            </a:pPr>
            <a:endParaRPr lang="en-US"/>
          </a:p>
        </p:txBody>
      </p:sp>
    </p:spTree>
    <p:extLst>
      <p:ext uri="{BB962C8B-B14F-4D97-AF65-F5344CB8AC3E}">
        <p14:creationId xmlns:p14="http://schemas.microsoft.com/office/powerpoint/2010/main" val="391486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7;p14">
            <a:extLst>
              <a:ext uri="{FF2B5EF4-FFF2-40B4-BE49-F238E27FC236}">
                <a16:creationId xmlns:a16="http://schemas.microsoft.com/office/drawing/2014/main" id="{E4F3B757-4941-D26B-C9CF-254868591D9A}"/>
              </a:ext>
            </a:extLst>
          </p:cNvPr>
          <p:cNvSpPr txBox="1">
            <a:spLocks/>
          </p:cNvSpPr>
          <p:nvPr/>
        </p:nvSpPr>
        <p:spPr>
          <a:xfrm>
            <a:off x="57296" y="4747514"/>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r>
              <a:rPr lang="en-US"/>
              <a:t>✍️: Aayush Mishra and </a:t>
            </a:r>
            <a:r>
              <a:rPr lang="en-US" err="1"/>
              <a:t>Lingfeng</a:t>
            </a:r>
            <a:r>
              <a:rPr lang="en-US"/>
              <a:t> Shen</a:t>
            </a:r>
          </a:p>
        </p:txBody>
      </p:sp>
      <p:sp>
        <p:nvSpPr>
          <p:cNvPr id="3" name="Google Shape;65;p14">
            <a:extLst>
              <a:ext uri="{FF2B5EF4-FFF2-40B4-BE49-F238E27FC236}">
                <a16:creationId xmlns:a16="http://schemas.microsoft.com/office/drawing/2014/main" id="{AF51AC6C-5DE8-C58B-EB29-4D539B0D441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Overview</a:t>
            </a:r>
            <a:endParaRPr lang="en-US"/>
          </a:p>
        </p:txBody>
      </p:sp>
      <p:sp>
        <p:nvSpPr>
          <p:cNvPr id="6" name="Text Placeholder 2">
            <a:extLst>
              <a:ext uri="{FF2B5EF4-FFF2-40B4-BE49-F238E27FC236}">
                <a16:creationId xmlns:a16="http://schemas.microsoft.com/office/drawing/2014/main" id="{1FFB0641-1D4A-7920-9A38-3429F6C5D8D2}"/>
              </a:ext>
            </a:extLst>
          </p:cNvPr>
          <p:cNvSpPr>
            <a:spLocks noGrp="1"/>
          </p:cNvSpPr>
          <p:nvPr>
            <p:ph type="body" idx="1"/>
          </p:nvPr>
        </p:nvSpPr>
        <p:spPr>
          <a:xfrm>
            <a:off x="311700" y="1152475"/>
            <a:ext cx="8762647" cy="807671"/>
          </a:xfrm>
        </p:spPr>
        <p:txBody>
          <a:bodyPr/>
          <a:lstStyle/>
          <a:p>
            <a:pPr>
              <a:lnSpc>
                <a:spcPct val="114999"/>
              </a:lnSpc>
            </a:pPr>
            <a:r>
              <a:rPr lang="en-US"/>
              <a:t>Pointing out a counter-intuitive phenomenon</a:t>
            </a:r>
          </a:p>
          <a:p>
            <a:pPr lvl="1">
              <a:lnSpc>
                <a:spcPct val="114999"/>
              </a:lnSpc>
            </a:pPr>
            <a:r>
              <a:rPr lang="en-US"/>
              <a:t>few-shot prompts suffer from order sensitivity</a:t>
            </a:r>
          </a:p>
          <a:p>
            <a:pPr>
              <a:lnSpc>
                <a:spcPct val="114999"/>
              </a:lnSpc>
            </a:pPr>
            <a:endParaRPr lang="en-US"/>
          </a:p>
          <a:p>
            <a:pPr marL="596900" lvl="1" indent="0">
              <a:lnSpc>
                <a:spcPct val="114999"/>
              </a:lnSpc>
              <a:buNone/>
            </a:pPr>
            <a:endParaRPr lang="en-US"/>
          </a:p>
        </p:txBody>
      </p:sp>
      <p:sp>
        <p:nvSpPr>
          <p:cNvPr id="4" name="Text Placeholder 2">
            <a:extLst>
              <a:ext uri="{FF2B5EF4-FFF2-40B4-BE49-F238E27FC236}">
                <a16:creationId xmlns:a16="http://schemas.microsoft.com/office/drawing/2014/main" id="{10BA2B27-3B33-5905-68ED-21EE859AA161}"/>
              </a:ext>
            </a:extLst>
          </p:cNvPr>
          <p:cNvSpPr txBox="1">
            <a:spLocks/>
          </p:cNvSpPr>
          <p:nvPr/>
        </p:nvSpPr>
        <p:spPr>
          <a:xfrm>
            <a:off x="316182" y="2273063"/>
            <a:ext cx="8762647" cy="80767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a:lnSpc>
                <a:spcPct val="114999"/>
              </a:lnSpc>
            </a:pPr>
            <a:r>
              <a:rPr lang="en-US"/>
              <a:t>Conduct comprehensive empirical analyses from different  aspects</a:t>
            </a:r>
          </a:p>
          <a:p>
            <a:pPr lvl="1">
              <a:lnSpc>
                <a:spcPct val="114999"/>
              </a:lnSpc>
            </a:pPr>
            <a:r>
              <a:rPr lang="en-US"/>
              <a:t>tasks, model sizes, prompt templates, samples, and number of training samples.</a:t>
            </a:r>
          </a:p>
          <a:p>
            <a:pPr>
              <a:lnSpc>
                <a:spcPct val="114999"/>
              </a:lnSpc>
            </a:pPr>
            <a:endParaRPr lang="en-US"/>
          </a:p>
          <a:p>
            <a:pPr marL="596900" lvl="1" indent="0">
              <a:lnSpc>
                <a:spcPct val="114999"/>
              </a:lnSpc>
              <a:buFont typeface="Corbel"/>
              <a:buNone/>
            </a:pPr>
            <a:endParaRPr lang="en-US"/>
          </a:p>
        </p:txBody>
      </p:sp>
      <p:sp>
        <p:nvSpPr>
          <p:cNvPr id="2" name="Text Placeholder 2">
            <a:extLst>
              <a:ext uri="{FF2B5EF4-FFF2-40B4-BE49-F238E27FC236}">
                <a16:creationId xmlns:a16="http://schemas.microsoft.com/office/drawing/2014/main" id="{8289C154-A6D1-D0CE-9626-D00A41D180F3}"/>
              </a:ext>
            </a:extLst>
          </p:cNvPr>
          <p:cNvSpPr txBox="1">
            <a:spLocks/>
          </p:cNvSpPr>
          <p:nvPr/>
        </p:nvSpPr>
        <p:spPr>
          <a:xfrm>
            <a:off x="309459" y="3355551"/>
            <a:ext cx="8769370" cy="98248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a:lnSpc>
                <a:spcPct val="114999"/>
              </a:lnSpc>
            </a:pPr>
            <a:r>
              <a:rPr lang="en-US"/>
              <a:t>Propose an effective method to tackle the problem</a:t>
            </a:r>
          </a:p>
          <a:p>
            <a:pPr lvl="1">
              <a:lnSpc>
                <a:spcPct val="114999"/>
              </a:lnSpc>
            </a:pPr>
            <a:r>
              <a:rPr lang="en-US"/>
              <a:t>a probing method that construct an artificial development set.</a:t>
            </a:r>
          </a:p>
          <a:p>
            <a:pPr>
              <a:lnSpc>
                <a:spcPct val="114999"/>
              </a:lnSpc>
            </a:pPr>
            <a:endParaRPr lang="en-US"/>
          </a:p>
          <a:p>
            <a:pPr marL="596900" lvl="1" indent="0">
              <a:lnSpc>
                <a:spcPct val="114999"/>
              </a:lnSpc>
              <a:buFont typeface="Corbel"/>
              <a:buNone/>
            </a:pPr>
            <a:endParaRPr lang="en-US"/>
          </a:p>
        </p:txBody>
      </p:sp>
    </p:spTree>
    <p:extLst>
      <p:ext uri="{BB962C8B-B14F-4D97-AF65-F5344CB8AC3E}">
        <p14:creationId xmlns:p14="http://schemas.microsoft.com/office/powerpoint/2010/main" val="1141419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7;p14">
            <a:extLst>
              <a:ext uri="{FF2B5EF4-FFF2-40B4-BE49-F238E27FC236}">
                <a16:creationId xmlns:a16="http://schemas.microsoft.com/office/drawing/2014/main" id="{E4F3B757-4941-D26B-C9CF-254868591D9A}"/>
              </a:ext>
            </a:extLst>
          </p:cNvPr>
          <p:cNvSpPr txBox="1">
            <a:spLocks/>
          </p:cNvSpPr>
          <p:nvPr/>
        </p:nvSpPr>
        <p:spPr>
          <a:xfrm>
            <a:off x="57296" y="4747514"/>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r>
              <a:rPr lang="en-US"/>
              <a:t>✍️: Aayush Mishra and </a:t>
            </a:r>
            <a:r>
              <a:rPr lang="en-US" err="1"/>
              <a:t>Lingfeng</a:t>
            </a:r>
            <a:r>
              <a:rPr lang="en-US"/>
              <a:t> Shen</a:t>
            </a:r>
          </a:p>
        </p:txBody>
      </p:sp>
      <p:sp>
        <p:nvSpPr>
          <p:cNvPr id="3" name="Google Shape;65;p14">
            <a:extLst>
              <a:ext uri="{FF2B5EF4-FFF2-40B4-BE49-F238E27FC236}">
                <a16:creationId xmlns:a16="http://schemas.microsoft.com/office/drawing/2014/main" id="{AF51AC6C-5DE8-C58B-EB29-4D539B0D441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Future directions</a:t>
            </a:r>
            <a:endParaRPr lang="en-US"/>
          </a:p>
        </p:txBody>
      </p:sp>
      <p:sp>
        <p:nvSpPr>
          <p:cNvPr id="6" name="Text Placeholder 2">
            <a:extLst>
              <a:ext uri="{FF2B5EF4-FFF2-40B4-BE49-F238E27FC236}">
                <a16:creationId xmlns:a16="http://schemas.microsoft.com/office/drawing/2014/main" id="{1FFB0641-1D4A-7920-9A38-3429F6C5D8D2}"/>
              </a:ext>
            </a:extLst>
          </p:cNvPr>
          <p:cNvSpPr>
            <a:spLocks noGrp="1"/>
          </p:cNvSpPr>
          <p:nvPr>
            <p:ph type="body" idx="1"/>
          </p:nvPr>
        </p:nvSpPr>
        <p:spPr>
          <a:xfrm>
            <a:off x="318423" y="1152475"/>
            <a:ext cx="8755924" cy="1412788"/>
          </a:xfrm>
        </p:spPr>
        <p:txBody>
          <a:bodyPr/>
          <a:lstStyle/>
          <a:p>
            <a:pPr>
              <a:lnSpc>
                <a:spcPct val="114999"/>
              </a:lnSpc>
            </a:pPr>
            <a:r>
              <a:rPr lang="en-US"/>
              <a:t>Linguistic perspective</a:t>
            </a:r>
          </a:p>
          <a:p>
            <a:pPr lvl="1">
              <a:lnSpc>
                <a:spcPct val="114999"/>
              </a:lnSpc>
            </a:pPr>
            <a:r>
              <a:rPr lang="en-US"/>
              <a:t>Are there any linguistic commonalities in these good orders? </a:t>
            </a:r>
          </a:p>
          <a:p>
            <a:pPr lvl="1">
              <a:lnSpc>
                <a:spcPct val="114999"/>
              </a:lnSpc>
            </a:pPr>
            <a:r>
              <a:rPr lang="en-US"/>
              <a:t>How do these good orders arise?</a:t>
            </a:r>
          </a:p>
          <a:p>
            <a:pPr lvl="1">
              <a:lnSpc>
                <a:spcPct val="114999"/>
              </a:lnSpc>
            </a:pPr>
            <a:r>
              <a:rPr lang="en-US"/>
              <a:t>Does it correlate with some linguistic distributions in the pre-trained corpus?</a:t>
            </a:r>
          </a:p>
          <a:p>
            <a:pPr lvl="1">
              <a:lnSpc>
                <a:spcPct val="114999"/>
              </a:lnSpc>
            </a:pPr>
            <a:endParaRPr lang="en-US"/>
          </a:p>
          <a:p>
            <a:pPr>
              <a:lnSpc>
                <a:spcPct val="114999"/>
              </a:lnSpc>
            </a:pPr>
            <a:endParaRPr lang="en-US"/>
          </a:p>
          <a:p>
            <a:pPr marL="596900" lvl="1" indent="0">
              <a:lnSpc>
                <a:spcPct val="114999"/>
              </a:lnSpc>
              <a:buNone/>
            </a:pPr>
            <a:endParaRPr lang="en-US"/>
          </a:p>
        </p:txBody>
      </p:sp>
    </p:spTree>
    <p:extLst>
      <p:ext uri="{BB962C8B-B14F-4D97-AF65-F5344CB8AC3E}">
        <p14:creationId xmlns:p14="http://schemas.microsoft.com/office/powerpoint/2010/main" val="117513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7;p14">
            <a:extLst>
              <a:ext uri="{FF2B5EF4-FFF2-40B4-BE49-F238E27FC236}">
                <a16:creationId xmlns:a16="http://schemas.microsoft.com/office/drawing/2014/main" id="{E4F3B757-4941-D26B-C9CF-254868591D9A}"/>
              </a:ext>
            </a:extLst>
          </p:cNvPr>
          <p:cNvSpPr txBox="1">
            <a:spLocks/>
          </p:cNvSpPr>
          <p:nvPr/>
        </p:nvSpPr>
        <p:spPr>
          <a:xfrm>
            <a:off x="57296" y="4747514"/>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r>
              <a:rPr lang="en-US"/>
              <a:t>✍️: Aayush Mishra and </a:t>
            </a:r>
            <a:r>
              <a:rPr lang="en-US" err="1"/>
              <a:t>Lingfeng</a:t>
            </a:r>
            <a:r>
              <a:rPr lang="en-US"/>
              <a:t> Shen</a:t>
            </a:r>
          </a:p>
        </p:txBody>
      </p:sp>
      <p:sp>
        <p:nvSpPr>
          <p:cNvPr id="3" name="Google Shape;65;p14">
            <a:extLst>
              <a:ext uri="{FF2B5EF4-FFF2-40B4-BE49-F238E27FC236}">
                <a16:creationId xmlns:a16="http://schemas.microsoft.com/office/drawing/2014/main" id="{AF51AC6C-5DE8-C58B-EB29-4D539B0D4412}"/>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Future directions</a:t>
            </a:r>
            <a:endParaRPr lang="en-US"/>
          </a:p>
        </p:txBody>
      </p:sp>
      <p:sp>
        <p:nvSpPr>
          <p:cNvPr id="6" name="Text Placeholder 2">
            <a:extLst>
              <a:ext uri="{FF2B5EF4-FFF2-40B4-BE49-F238E27FC236}">
                <a16:creationId xmlns:a16="http://schemas.microsoft.com/office/drawing/2014/main" id="{1FFB0641-1D4A-7920-9A38-3429F6C5D8D2}"/>
              </a:ext>
            </a:extLst>
          </p:cNvPr>
          <p:cNvSpPr>
            <a:spLocks noGrp="1"/>
          </p:cNvSpPr>
          <p:nvPr>
            <p:ph type="body" idx="1"/>
          </p:nvPr>
        </p:nvSpPr>
        <p:spPr>
          <a:xfrm>
            <a:off x="318423" y="1152475"/>
            <a:ext cx="8755924" cy="1412788"/>
          </a:xfrm>
        </p:spPr>
        <p:txBody>
          <a:bodyPr/>
          <a:lstStyle/>
          <a:p>
            <a:pPr>
              <a:lnSpc>
                <a:spcPct val="114999"/>
              </a:lnSpc>
            </a:pPr>
            <a:r>
              <a:rPr lang="en-US"/>
              <a:t>Linguistic perspective</a:t>
            </a:r>
          </a:p>
          <a:p>
            <a:pPr lvl="1">
              <a:lnSpc>
                <a:spcPct val="114999"/>
              </a:lnSpc>
            </a:pPr>
            <a:r>
              <a:rPr lang="en-US"/>
              <a:t>Are there any linguistic commonalities in these good orders? </a:t>
            </a:r>
          </a:p>
          <a:p>
            <a:pPr lvl="1">
              <a:lnSpc>
                <a:spcPct val="114999"/>
              </a:lnSpc>
            </a:pPr>
            <a:r>
              <a:rPr lang="en-US"/>
              <a:t>How do these good orders arise?</a:t>
            </a:r>
          </a:p>
          <a:p>
            <a:pPr lvl="1">
              <a:lnSpc>
                <a:spcPct val="114999"/>
              </a:lnSpc>
            </a:pPr>
            <a:r>
              <a:rPr lang="en-US"/>
              <a:t>Does it correlate with some linguistic distributions in the pre-trained corpus?</a:t>
            </a:r>
          </a:p>
          <a:p>
            <a:pPr lvl="1">
              <a:lnSpc>
                <a:spcPct val="114999"/>
              </a:lnSpc>
            </a:pPr>
            <a:endParaRPr lang="en-US"/>
          </a:p>
          <a:p>
            <a:pPr>
              <a:lnSpc>
                <a:spcPct val="114999"/>
              </a:lnSpc>
            </a:pPr>
            <a:endParaRPr lang="en-US"/>
          </a:p>
          <a:p>
            <a:pPr marL="596900" lvl="1" indent="0">
              <a:lnSpc>
                <a:spcPct val="114999"/>
              </a:lnSpc>
              <a:buNone/>
            </a:pPr>
            <a:endParaRPr lang="en-US"/>
          </a:p>
        </p:txBody>
      </p:sp>
      <p:sp>
        <p:nvSpPr>
          <p:cNvPr id="4" name="Text Placeholder 2">
            <a:extLst>
              <a:ext uri="{FF2B5EF4-FFF2-40B4-BE49-F238E27FC236}">
                <a16:creationId xmlns:a16="http://schemas.microsoft.com/office/drawing/2014/main" id="{10BA2B27-3B33-5905-68ED-21EE859AA161}"/>
              </a:ext>
            </a:extLst>
          </p:cNvPr>
          <p:cNvSpPr txBox="1">
            <a:spLocks/>
          </p:cNvSpPr>
          <p:nvPr/>
        </p:nvSpPr>
        <p:spPr>
          <a:xfrm>
            <a:off x="316182" y="2703369"/>
            <a:ext cx="8762647" cy="179602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a:lnSpc>
                <a:spcPct val="114999"/>
              </a:lnSpc>
            </a:pPr>
            <a:r>
              <a:rPr lang="en-US"/>
              <a:t>Mathematical perspective</a:t>
            </a:r>
          </a:p>
          <a:p>
            <a:pPr lvl="1">
              <a:lnSpc>
                <a:spcPct val="114999"/>
              </a:lnSpc>
            </a:pPr>
            <a:r>
              <a:rPr lang="en-US"/>
              <a:t>Does the uncertainty issue really come from biased/over-confident predictions?</a:t>
            </a:r>
          </a:p>
          <a:p>
            <a:pPr lvl="1">
              <a:lnSpc>
                <a:spcPct val="114999"/>
              </a:lnSpc>
            </a:pPr>
            <a:r>
              <a:rPr lang="en-US"/>
              <a:t>Where does the uncertainty come from? (Error of estimated distribution towards ground-truth)</a:t>
            </a:r>
          </a:p>
          <a:p>
            <a:pPr lvl="1">
              <a:lnSpc>
                <a:spcPct val="114999"/>
              </a:lnSpc>
            </a:pPr>
            <a:r>
              <a:rPr lang="en-US"/>
              <a:t>PAC-bayes or something?</a:t>
            </a:r>
          </a:p>
          <a:p>
            <a:pPr lvl="1">
              <a:lnSpc>
                <a:spcPct val="114999"/>
              </a:lnSpc>
              <a:buFont typeface="Corbel"/>
              <a:buChar char="○"/>
            </a:pPr>
            <a:endParaRPr lang="en-US"/>
          </a:p>
          <a:p>
            <a:pPr>
              <a:lnSpc>
                <a:spcPct val="114999"/>
              </a:lnSpc>
            </a:pPr>
            <a:endParaRPr lang="en-US"/>
          </a:p>
          <a:p>
            <a:pPr marL="596900" lvl="1" indent="0">
              <a:lnSpc>
                <a:spcPct val="114999"/>
              </a:lnSpc>
              <a:buNone/>
            </a:pPr>
            <a:endParaRPr lang="en-US"/>
          </a:p>
        </p:txBody>
      </p:sp>
    </p:spTree>
    <p:extLst>
      <p:ext uri="{BB962C8B-B14F-4D97-AF65-F5344CB8AC3E}">
        <p14:creationId xmlns:p14="http://schemas.microsoft.com/office/powerpoint/2010/main" val="3351793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 - Vicky</a:t>
            </a:r>
            <a:endParaRPr/>
          </a:p>
        </p:txBody>
      </p:sp>
      <p:sp>
        <p:nvSpPr>
          <p:cNvPr id="103" name="Google Shape;103;p19"/>
          <p:cNvSpPr txBox="1">
            <a:spLocks noGrp="1"/>
          </p:cNvSpPr>
          <p:nvPr>
            <p:ph type="body" idx="1"/>
          </p:nvPr>
        </p:nvSpPr>
        <p:spPr>
          <a:xfrm>
            <a:off x="311700" y="1152475"/>
            <a:ext cx="8520600" cy="38175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AutoNum type="arabicPeriod"/>
            </a:pPr>
            <a:r>
              <a:rPr lang="en"/>
              <a:t>Unexplored theoretical grounding | Lack of transferability </a:t>
            </a:r>
            <a:endParaRPr/>
          </a:p>
          <a:p>
            <a:pPr marL="914400" lvl="1" indent="-304165" algn="l" rtl="0">
              <a:spcBef>
                <a:spcPts val="0"/>
              </a:spcBef>
              <a:spcAft>
                <a:spcPts val="0"/>
              </a:spcAft>
              <a:buSzPct val="100000"/>
              <a:buAutoNum type="alphaLcPeriod"/>
            </a:pPr>
            <a:r>
              <a:rPr lang="en"/>
              <a:t>Prompt ordering affects performance greatly but is not transferable</a:t>
            </a:r>
            <a:endParaRPr/>
          </a:p>
          <a:p>
            <a:pPr marL="1371600" lvl="2" indent="-304164" algn="l" rtl="0">
              <a:spcBef>
                <a:spcPts val="0"/>
              </a:spcBef>
              <a:spcAft>
                <a:spcPts val="0"/>
              </a:spcAft>
              <a:buSzPct val="100000"/>
              <a:buAutoNum type="romanLcPeriod"/>
            </a:pPr>
            <a:r>
              <a:rPr lang="en"/>
              <a:t>Why does ordering matter? Why is it not transferable? Is this similar to brute-force</a:t>
            </a:r>
            <a:endParaRPr/>
          </a:p>
          <a:p>
            <a:pPr marL="914400" lvl="1" indent="-304165" algn="l" rtl="0">
              <a:spcBef>
                <a:spcPts val="0"/>
              </a:spcBef>
              <a:spcAft>
                <a:spcPts val="0"/>
              </a:spcAft>
              <a:buSzPct val="100000"/>
              <a:buAutoNum type="alphaLcPeriod"/>
            </a:pPr>
            <a:r>
              <a:rPr lang="en"/>
              <a:t>Probing metrics: Each motivation explained, but does not explain why only these two / how these two compare, and reason about their differing performances</a:t>
            </a:r>
            <a:endParaRPr/>
          </a:p>
          <a:p>
            <a:pPr marL="457200" lvl="0" indent="-325755" algn="l" rtl="0">
              <a:spcBef>
                <a:spcPts val="0"/>
              </a:spcBef>
              <a:spcAft>
                <a:spcPts val="0"/>
              </a:spcAft>
              <a:buSzPct val="100000"/>
              <a:buAutoNum type="arabicPeriod"/>
            </a:pPr>
            <a:r>
              <a:rPr lang="en"/>
              <a:t>Ablations not fully covered</a:t>
            </a:r>
            <a:endParaRPr/>
          </a:p>
          <a:p>
            <a:pPr marL="914400" lvl="1" indent="-304165" algn="l" rtl="0">
              <a:spcBef>
                <a:spcPts val="0"/>
              </a:spcBef>
              <a:spcAft>
                <a:spcPts val="0"/>
              </a:spcAft>
              <a:buSzPct val="100000"/>
              <a:buAutoNum type="alphaLcPeriod"/>
            </a:pPr>
            <a:r>
              <a:rPr lang="en"/>
              <a:t>Argument on template invariance: Singled out sentiment analysis that inherently has limited template formats</a:t>
            </a:r>
            <a:endParaRPr/>
          </a:p>
          <a:p>
            <a:pPr marL="914400" lvl="1" indent="-304165" algn="l" rtl="0">
              <a:spcBef>
                <a:spcPts val="0"/>
              </a:spcBef>
              <a:spcAft>
                <a:spcPts val="0"/>
              </a:spcAft>
              <a:buSzPct val="100000"/>
              <a:buAutoNum type="alphaLcPeriod"/>
            </a:pPr>
            <a:r>
              <a:rPr lang="en"/>
              <a:t>Lack of coverage on the 11 tasks evaluated: Pointed out sentence-pair tasks, but what about others? Complete breakdown beneficial</a:t>
            </a:r>
            <a:endParaRPr/>
          </a:p>
          <a:p>
            <a:pPr marL="914400" lvl="1" indent="-304165" algn="l" rtl="0">
              <a:spcBef>
                <a:spcPts val="0"/>
              </a:spcBef>
              <a:spcAft>
                <a:spcPts val="0"/>
              </a:spcAft>
              <a:buSzPct val="100000"/>
              <a:buAutoNum type="alphaLcPeriod"/>
            </a:pPr>
            <a:r>
              <a:rPr lang="en"/>
              <a:t>Argument on probing to be better than train-devel split: Is it really better than original data, or is the split unfair? (Train set cut to half, expected drop)</a:t>
            </a:r>
            <a:endParaRPr/>
          </a:p>
          <a:p>
            <a:pPr marL="457200" lvl="0" indent="-325755" algn="l" rtl="0">
              <a:spcBef>
                <a:spcPts val="0"/>
              </a:spcBef>
              <a:spcAft>
                <a:spcPts val="0"/>
              </a:spcAft>
              <a:buSzPct val="100000"/>
              <a:buAutoNum type="arabicPeriod"/>
            </a:pPr>
            <a:r>
              <a:rPr lang="en"/>
              <a:t>General comments</a:t>
            </a:r>
            <a:endParaRPr/>
          </a:p>
          <a:p>
            <a:pPr marL="914400" lvl="1" indent="-304165" algn="l" rtl="0">
              <a:spcBef>
                <a:spcPts val="0"/>
              </a:spcBef>
              <a:spcAft>
                <a:spcPts val="0"/>
              </a:spcAft>
              <a:buSzPct val="100000"/>
              <a:buAutoNum type="alphaLcPeriod"/>
            </a:pPr>
            <a:r>
              <a:rPr lang="en"/>
              <a:t>Figure captions can be improved</a:t>
            </a:r>
            <a:endParaRPr/>
          </a:p>
          <a:p>
            <a:pPr marL="1371600" lvl="2" indent="-304164" algn="l" rtl="0">
              <a:spcBef>
                <a:spcPts val="0"/>
              </a:spcBef>
              <a:spcAft>
                <a:spcPts val="0"/>
              </a:spcAft>
              <a:buSzPct val="100000"/>
              <a:buAutoNum type="romanLcPeriod"/>
            </a:pPr>
            <a:r>
              <a:rPr lang="en"/>
              <a:t>Fig 1: Lack of description on variation within single sample run</a:t>
            </a:r>
            <a:endParaRPr/>
          </a:p>
          <a:p>
            <a:pPr marL="1371600" lvl="2" indent="-304164" algn="l" rtl="0">
              <a:spcBef>
                <a:spcPts val="0"/>
              </a:spcBef>
              <a:spcAft>
                <a:spcPts val="0"/>
              </a:spcAft>
              <a:buSzPct val="100000"/>
              <a:buAutoNum type="romanLcPeriod"/>
            </a:pPr>
            <a:r>
              <a:rPr lang="en"/>
              <a:t>Fig 3: Insufficient description on variance shade</a:t>
            </a:r>
            <a:endParaRPr/>
          </a:p>
          <a:p>
            <a:pPr marL="1371600" lvl="2" indent="-304164" algn="l" rtl="0">
              <a:spcBef>
                <a:spcPts val="0"/>
              </a:spcBef>
              <a:spcAft>
                <a:spcPts val="0"/>
              </a:spcAft>
              <a:buSzPct val="100000"/>
              <a:buAutoNum type="romanLcPeriod"/>
            </a:pPr>
            <a:r>
              <a:rPr lang="en"/>
              <a:t>Fig 4/5: Insufficient description on correlation value (small = worse)</a:t>
            </a:r>
            <a:endParaRPr/>
          </a:p>
          <a:p>
            <a:pPr marL="914400" lvl="1" indent="-304165" algn="l" rtl="0">
              <a:spcBef>
                <a:spcPts val="0"/>
              </a:spcBef>
              <a:spcAft>
                <a:spcPts val="0"/>
              </a:spcAft>
              <a:buSzPct val="100000"/>
              <a:buAutoNum type="alphaLcPeriod"/>
            </a:pPr>
            <a:r>
              <a:rPr lang="en"/>
              <a:t>Introduce some context earlier for better grounding</a:t>
            </a:r>
            <a:endParaRPr/>
          </a:p>
          <a:p>
            <a:pPr marL="1371600" lvl="2" indent="-304164" algn="l" rtl="0">
              <a:spcBef>
                <a:spcPts val="0"/>
              </a:spcBef>
              <a:spcAft>
                <a:spcPts val="0"/>
              </a:spcAft>
              <a:buSzPct val="100000"/>
              <a:buAutoNum type="romanLcPeriod"/>
            </a:pPr>
            <a:r>
              <a:rPr lang="en"/>
              <a:t>Reason for choosing 4-shot (limited by window size)</a:t>
            </a:r>
            <a:endParaRPr/>
          </a:p>
          <a:p>
            <a:pPr marL="1371600" lvl="2" indent="-304164" algn="l" rtl="0">
              <a:spcBef>
                <a:spcPts val="0"/>
              </a:spcBef>
              <a:spcAft>
                <a:spcPts val="0"/>
              </a:spcAft>
              <a:buSzPct val="100000"/>
              <a:buAutoNum type="romanLcPeriod"/>
            </a:pPr>
            <a:r>
              <a:rPr lang="en"/>
              <a:t>Each sample run is averaged across 5 subsets, each with 24 permutations</a:t>
            </a:r>
            <a:endParaRPr/>
          </a:p>
        </p:txBody>
      </p:sp>
      <p:sp>
        <p:nvSpPr>
          <p:cNvPr id="2" name="Text Placeholder 3">
            <a:extLst>
              <a:ext uri="{FF2B5EF4-FFF2-40B4-BE49-F238E27FC236}">
                <a16:creationId xmlns:a16="http://schemas.microsoft.com/office/drawing/2014/main" id="{2DD2973B-FCF6-17CF-FEFE-13535D172BB7}"/>
              </a:ext>
            </a:extLst>
          </p:cNvPr>
          <p:cNvSpPr txBox="1">
            <a:spLocks/>
          </p:cNvSpPr>
          <p:nvPr/>
        </p:nvSpPr>
        <p:spPr>
          <a:xfrm>
            <a:off x="93155" y="4695967"/>
            <a:ext cx="3155100" cy="453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US" b="1"/>
              <a:t>🔎 Vicky Zeng and Aowei Ding</a:t>
            </a:r>
            <a:endParaRPr lang="en-US"/>
          </a:p>
          <a:p>
            <a:pPr>
              <a:lnSpc>
                <a:spcPct val="114999"/>
              </a:lnSpc>
            </a:pPr>
            <a:endParaRPr lang="en-US"/>
          </a:p>
          <a:p>
            <a:pPr>
              <a:lnSpc>
                <a:spcPct val="114999"/>
              </a:lnSpc>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Pros - Aowei</a:t>
            </a:r>
            <a:endParaRPr/>
          </a:p>
        </p:txBody>
      </p:sp>
      <p:sp>
        <p:nvSpPr>
          <p:cNvPr id="109" name="Google Shape;10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Figures clearly showed that:</a:t>
            </a:r>
            <a:endParaRPr/>
          </a:p>
          <a:p>
            <a:pPr marL="914400" lvl="1" indent="-317500" algn="l" rtl="0">
              <a:spcBef>
                <a:spcPts val="0"/>
              </a:spcBef>
              <a:spcAft>
                <a:spcPts val="0"/>
              </a:spcAft>
              <a:buSzPts val="1400"/>
              <a:buChar char="○"/>
            </a:pPr>
            <a:r>
              <a:rPr lang="en"/>
              <a:t>models different order of the sample would obtain different performance; </a:t>
            </a:r>
            <a:endParaRPr/>
          </a:p>
          <a:p>
            <a:pPr marL="914400" lvl="1" indent="-317500" algn="l" rtl="0">
              <a:spcBef>
                <a:spcPts val="0"/>
              </a:spcBef>
              <a:spcAft>
                <a:spcPts val="0"/>
              </a:spcAft>
              <a:buSzPts val="1400"/>
              <a:buChar char="○"/>
            </a:pPr>
            <a:r>
              <a:rPr lang="en"/>
              <a:t>For the same dataset, different models require different prompt ordering to reach a high performance.</a:t>
            </a:r>
            <a:endParaRPr/>
          </a:p>
          <a:p>
            <a:pPr marL="457200" lvl="0" indent="-342900" algn="l" rtl="0">
              <a:spcBef>
                <a:spcPts val="0"/>
              </a:spcBef>
              <a:spcAft>
                <a:spcPts val="0"/>
              </a:spcAft>
              <a:buSzPts val="1800"/>
              <a:buChar char="●"/>
            </a:pPr>
            <a:r>
              <a:rPr lang="en"/>
              <a:t>Novel strategy for obtaining different prompt set</a:t>
            </a:r>
            <a:endParaRPr/>
          </a:p>
          <a:p>
            <a:pPr marL="914400" lvl="1" indent="-317500" algn="l" rtl="0">
              <a:spcBef>
                <a:spcPts val="0"/>
              </a:spcBef>
              <a:spcAft>
                <a:spcPts val="0"/>
              </a:spcAft>
              <a:buSzPts val="1400"/>
              <a:buChar char="○"/>
            </a:pPr>
            <a:r>
              <a:rPr lang="en"/>
              <a:t>Achievement : Automatically selecting prompt set. Without using development set</a:t>
            </a:r>
            <a:endParaRPr/>
          </a:p>
          <a:p>
            <a:pPr marL="914400" lvl="1" indent="-317500" algn="l" rtl="0">
              <a:spcBef>
                <a:spcPts val="0"/>
              </a:spcBef>
              <a:spcAft>
                <a:spcPts val="0"/>
              </a:spcAft>
              <a:buSzPts val="1400"/>
              <a:buChar char="○"/>
            </a:pPr>
            <a:r>
              <a:rPr lang="en"/>
              <a:t>Generating from train set (Limited develop set in few shot).</a:t>
            </a:r>
            <a:endParaRPr/>
          </a:p>
          <a:p>
            <a:pPr marL="914400" lvl="1" indent="-317500" algn="l" rtl="0">
              <a:spcBef>
                <a:spcPts val="0"/>
              </a:spcBef>
              <a:spcAft>
                <a:spcPts val="0"/>
              </a:spcAft>
              <a:buSzPts val="1400"/>
              <a:buChar char="○"/>
            </a:pPr>
            <a:r>
              <a:rPr lang="en"/>
              <a:t>Global Entropy. Avoid unbalancing,non-performant prompts. Local Entropy. Find the prompt with high ability in differentiating classes. </a:t>
            </a:r>
            <a:endParaRPr/>
          </a:p>
          <a:p>
            <a:pPr marL="914400" lvl="1" indent="-317500" algn="l" rtl="0">
              <a:spcBef>
                <a:spcPts val="0"/>
              </a:spcBef>
              <a:spcAft>
                <a:spcPts val="0"/>
              </a:spcAft>
              <a:buSzPts val="1400"/>
              <a:buChar char="○"/>
            </a:pPr>
            <a:r>
              <a:rPr lang="en"/>
              <a:t>Considered the situation that not rely on generation samples. Also did experiment with gathering prompt set from the development dataset. Also obtain better performance comparing to Baseline.</a:t>
            </a:r>
            <a:endParaRPr/>
          </a:p>
        </p:txBody>
      </p:sp>
      <p:sp>
        <p:nvSpPr>
          <p:cNvPr id="3" name="Text Placeholder 3">
            <a:extLst>
              <a:ext uri="{FF2B5EF4-FFF2-40B4-BE49-F238E27FC236}">
                <a16:creationId xmlns:a16="http://schemas.microsoft.com/office/drawing/2014/main" id="{34D6BAEB-B270-C4E5-DE11-4AB6E92F3BBD}"/>
              </a:ext>
            </a:extLst>
          </p:cNvPr>
          <p:cNvSpPr txBox="1">
            <a:spLocks/>
          </p:cNvSpPr>
          <p:nvPr/>
        </p:nvSpPr>
        <p:spPr>
          <a:xfrm>
            <a:off x="93155" y="4695967"/>
            <a:ext cx="3155100" cy="453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US" b="1"/>
              <a:t>🔎 Vicky Zeng and Aowei Ding</a:t>
            </a:r>
            <a:endParaRPr lang="en-US"/>
          </a:p>
          <a:p>
            <a:pPr>
              <a:lnSpc>
                <a:spcPct val="114999"/>
              </a:lnSpc>
            </a:pPr>
            <a:endParaRPr lang="en-US"/>
          </a:p>
          <a:p>
            <a:pPr>
              <a:lnSpc>
                <a:spcPct val="114999"/>
              </a:lnSpc>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Few-Shot Prompt Order Sensitivity</a:t>
            </a:r>
            <a:endParaRPr/>
          </a:p>
        </p:txBody>
      </p:sp>
      <p:sp>
        <p:nvSpPr>
          <p:cNvPr id="115" name="Google Shape;11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When primed with a handful of prompts in few-shot learning, changing the order of prompts provided can cause performance to improve from random (50%) to state-of-the-art (90%)</a:t>
            </a:r>
            <a:r>
              <a:rPr lang="en" baseline="30000"/>
              <a:t>1</a:t>
            </a:r>
            <a:r>
              <a:rPr lang="en"/>
              <a:t>. This is present across tasks, model sizes, number of prompts, and prompt templates. To optimize this order sensitivity, the paper presents a novel probing method that generates an artificial development set from the language model via sampling of existing data. Entropy statistics is run on this development set to identify the best order permutations, leading to an average of 13% improvement across eleven text classification tasks. </a:t>
            </a:r>
            <a:endParaRPr/>
          </a:p>
        </p:txBody>
      </p:sp>
      <p:sp>
        <p:nvSpPr>
          <p:cNvPr id="116" name="Google Shape;116;p21"/>
          <p:cNvSpPr txBox="1"/>
          <p:nvPr/>
        </p:nvSpPr>
        <p:spPr>
          <a:xfrm>
            <a:off x="254450" y="4163125"/>
            <a:ext cx="6753000" cy="338700"/>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0"/>
              </a:spcBef>
              <a:spcAft>
                <a:spcPts val="0"/>
              </a:spcAft>
              <a:buClr>
                <a:schemeClr val="dk2"/>
              </a:buClr>
              <a:buSzPts val="1000"/>
              <a:buAutoNum type="arabicPeriod"/>
            </a:pPr>
            <a:r>
              <a:rPr lang="en" sz="1000">
                <a:solidFill>
                  <a:schemeClr val="dk2"/>
                </a:solidFill>
              </a:rPr>
              <a:t>6.7B-parameter GPT-3 for Subject Classification Task</a:t>
            </a:r>
            <a:endParaRPr sz="1000"/>
          </a:p>
        </p:txBody>
      </p:sp>
      <p:sp>
        <p:nvSpPr>
          <p:cNvPr id="2" name="Text Placeholder 3">
            <a:extLst>
              <a:ext uri="{FF2B5EF4-FFF2-40B4-BE49-F238E27FC236}">
                <a16:creationId xmlns:a16="http://schemas.microsoft.com/office/drawing/2014/main" id="{5A5EC0DA-4917-D0A2-12AD-4863C87657F0}"/>
              </a:ext>
            </a:extLst>
          </p:cNvPr>
          <p:cNvSpPr txBox="1">
            <a:spLocks/>
          </p:cNvSpPr>
          <p:nvPr/>
        </p:nvSpPr>
        <p:spPr>
          <a:xfrm>
            <a:off x="93155" y="4695967"/>
            <a:ext cx="3155100" cy="453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US" b="1"/>
              <a:t>🔎 Vicky Zeng and Aowei Ding</a:t>
            </a:r>
            <a:endParaRPr lang="en-US"/>
          </a:p>
          <a:p>
            <a:pPr>
              <a:lnSpc>
                <a:spcPct val="114999"/>
              </a:lnSpc>
            </a:pPr>
            <a:endParaRPr lang="en-US"/>
          </a:p>
          <a:p>
            <a:pPr>
              <a:lnSpc>
                <a:spcPct val="114999"/>
              </a:lnSpc>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6BD3-60C9-EB33-01D1-D060CC3CAA34}"/>
              </a:ext>
            </a:extLst>
          </p:cNvPr>
          <p:cNvSpPr>
            <a:spLocks noGrp="1"/>
          </p:cNvSpPr>
          <p:nvPr>
            <p:ph type="title"/>
          </p:nvPr>
        </p:nvSpPr>
        <p:spPr/>
        <p:txBody>
          <a:bodyPr>
            <a:normAutofit fontScale="90000"/>
          </a:bodyPr>
          <a:lstStyle/>
          <a:p>
            <a:r>
              <a:rPr lang="en-US"/>
              <a:t>Review: Summary</a:t>
            </a:r>
          </a:p>
        </p:txBody>
      </p:sp>
      <p:sp>
        <p:nvSpPr>
          <p:cNvPr id="4" name="Text Placeholder 3">
            <a:extLst>
              <a:ext uri="{FF2B5EF4-FFF2-40B4-BE49-F238E27FC236}">
                <a16:creationId xmlns:a16="http://schemas.microsoft.com/office/drawing/2014/main" id="{D41DBAF1-3E81-F940-2440-AB374894B3F7}"/>
              </a:ext>
            </a:extLst>
          </p:cNvPr>
          <p:cNvSpPr>
            <a:spLocks noGrp="1"/>
          </p:cNvSpPr>
          <p:nvPr>
            <p:ph type="body" idx="2"/>
          </p:nvPr>
        </p:nvSpPr>
        <p:spPr/>
        <p:txBody>
          <a:bodyPr/>
          <a:lstStyle/>
          <a:p>
            <a:r>
              <a:rPr lang="en-US" b="1"/>
              <a:t>🔎 Vicky Zeng and </a:t>
            </a:r>
            <a:r>
              <a:rPr lang="en-US" b="1" err="1"/>
              <a:t>Aowei</a:t>
            </a:r>
            <a:r>
              <a:rPr lang="en-US" b="1"/>
              <a:t> Ding</a:t>
            </a:r>
            <a:endParaRPr lang="en-US"/>
          </a:p>
        </p:txBody>
      </p:sp>
      <p:sp>
        <p:nvSpPr>
          <p:cNvPr id="8" name="TextBox 7">
            <a:extLst>
              <a:ext uri="{FF2B5EF4-FFF2-40B4-BE49-F238E27FC236}">
                <a16:creationId xmlns:a16="http://schemas.microsoft.com/office/drawing/2014/main" id="{2B65FD34-84AD-8CD0-3F13-1C0FF7F53AED}"/>
              </a:ext>
            </a:extLst>
          </p:cNvPr>
          <p:cNvSpPr txBox="1"/>
          <p:nvPr/>
        </p:nvSpPr>
        <p:spPr>
          <a:xfrm>
            <a:off x="248855" y="1142277"/>
            <a:ext cx="86390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595959"/>
                </a:solidFill>
                <a:latin typeface="Corbel"/>
              </a:rPr>
              <a:t>When primed with a handful of samples in few-shot learning, changing the order of samples provided can cause performance to improve from random (50%) to state-of-the-art (90%)</a:t>
            </a:r>
            <a:r>
              <a:rPr lang="en-US" sz="1800" baseline="30000">
                <a:solidFill>
                  <a:srgbClr val="595959"/>
                </a:solidFill>
                <a:latin typeface="Corbel"/>
              </a:rPr>
              <a:t>1</a:t>
            </a:r>
            <a:r>
              <a:rPr lang="en-US" sz="1800">
                <a:solidFill>
                  <a:srgbClr val="595959"/>
                </a:solidFill>
                <a:latin typeface="Corbel"/>
              </a:rPr>
              <a:t>. This is present across tasks, model sizes, number of samples, and prompt templates. To optimize this order sensitivity, the paper presents a novel probing method that generates an artificial development set from the language model via sampling of existing data. Entropy statistics is run to identify the best order permutations, leading to an average of 13% improvement across eleven text classification tasks. </a:t>
            </a:r>
            <a:endParaRPr lang="en-US">
              <a:latin typeface="Corbel"/>
            </a:endParaRPr>
          </a:p>
        </p:txBody>
      </p:sp>
      <p:sp>
        <p:nvSpPr>
          <p:cNvPr id="9" name="TextBox 8">
            <a:extLst>
              <a:ext uri="{FF2B5EF4-FFF2-40B4-BE49-F238E27FC236}">
                <a16:creationId xmlns:a16="http://schemas.microsoft.com/office/drawing/2014/main" id="{024F3C91-677D-FFC6-6267-9B99E1D0762F}"/>
              </a:ext>
            </a:extLst>
          </p:cNvPr>
          <p:cNvSpPr txBox="1"/>
          <p:nvPr/>
        </p:nvSpPr>
        <p:spPr>
          <a:xfrm>
            <a:off x="227153" y="3761049"/>
            <a:ext cx="543431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000">
                <a:solidFill>
                  <a:srgbClr val="595959"/>
                </a:solidFill>
                <a:latin typeface="Corbel"/>
              </a:rPr>
              <a:t>6.7B-parameter GPT-3 for Subject Classification Task</a:t>
            </a:r>
            <a:endParaRPr lang="en-US">
              <a:latin typeface="Corbel"/>
            </a:endParaRPr>
          </a:p>
        </p:txBody>
      </p:sp>
    </p:spTree>
    <p:extLst>
      <p:ext uri="{BB962C8B-B14F-4D97-AF65-F5344CB8AC3E}">
        <p14:creationId xmlns:p14="http://schemas.microsoft.com/office/powerpoint/2010/main" val="318187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C9BF4-7701-BD03-4426-788D6950034B}"/>
              </a:ext>
            </a:extLst>
          </p:cNvPr>
          <p:cNvSpPr>
            <a:spLocks noGrp="1"/>
          </p:cNvSpPr>
          <p:nvPr>
            <p:ph type="title"/>
          </p:nvPr>
        </p:nvSpPr>
        <p:spPr/>
        <p:txBody>
          <a:bodyPr>
            <a:normAutofit fontScale="90000"/>
          </a:bodyPr>
          <a:lstStyle/>
          <a:p>
            <a:r>
              <a:rPr lang="en-US"/>
              <a:t>Strength</a:t>
            </a:r>
          </a:p>
        </p:txBody>
      </p:sp>
      <p:sp>
        <p:nvSpPr>
          <p:cNvPr id="3" name="Text Placeholder 2">
            <a:extLst>
              <a:ext uri="{FF2B5EF4-FFF2-40B4-BE49-F238E27FC236}">
                <a16:creationId xmlns:a16="http://schemas.microsoft.com/office/drawing/2014/main" id="{9F84C79A-5B6C-D03D-3297-B2FAA31BE8DA}"/>
              </a:ext>
            </a:extLst>
          </p:cNvPr>
          <p:cNvSpPr>
            <a:spLocks noGrp="1"/>
          </p:cNvSpPr>
          <p:nvPr>
            <p:ph type="body" idx="1"/>
          </p:nvPr>
        </p:nvSpPr>
        <p:spPr>
          <a:xfrm>
            <a:off x="311700" y="1152475"/>
            <a:ext cx="3193790" cy="1917561"/>
          </a:xfrm>
        </p:spPr>
        <p:txBody>
          <a:bodyPr>
            <a:normAutofit/>
          </a:bodyPr>
          <a:lstStyle/>
          <a:p>
            <a:r>
              <a:rPr lang="en-US"/>
              <a:t>Figures clearly showed that:</a:t>
            </a:r>
          </a:p>
          <a:p>
            <a:pPr lvl="1">
              <a:lnSpc>
                <a:spcPct val="114999"/>
              </a:lnSpc>
            </a:pPr>
            <a:r>
              <a:rPr lang="en-US"/>
              <a:t>models different order of the sample would obtain different performance; </a:t>
            </a:r>
          </a:p>
          <a:p>
            <a:pPr lvl="1">
              <a:lnSpc>
                <a:spcPct val="114999"/>
              </a:lnSpc>
            </a:pPr>
            <a:endParaRPr lang="en-US"/>
          </a:p>
          <a:p>
            <a:pPr>
              <a:lnSpc>
                <a:spcPct val="114999"/>
              </a:lnSpc>
            </a:pPr>
            <a:endParaRPr lang="en-US"/>
          </a:p>
        </p:txBody>
      </p:sp>
      <p:sp>
        <p:nvSpPr>
          <p:cNvPr id="4" name="Text Placeholder 3">
            <a:extLst>
              <a:ext uri="{FF2B5EF4-FFF2-40B4-BE49-F238E27FC236}">
                <a16:creationId xmlns:a16="http://schemas.microsoft.com/office/drawing/2014/main" id="{9AB0878F-00F6-3E3E-8EFE-8194B9FBC74E}"/>
              </a:ext>
            </a:extLst>
          </p:cNvPr>
          <p:cNvSpPr>
            <a:spLocks noGrp="1"/>
          </p:cNvSpPr>
          <p:nvPr>
            <p:ph type="body" idx="2"/>
          </p:nvPr>
        </p:nvSpPr>
        <p:spPr/>
        <p:txBody>
          <a:bodyPr/>
          <a:lstStyle/>
          <a:p>
            <a:pPr>
              <a:lnSpc>
                <a:spcPct val="114999"/>
              </a:lnSpc>
            </a:pPr>
            <a:r>
              <a:rPr lang="en-US" b="1"/>
              <a:t>🔎 Vicky Zeng and </a:t>
            </a:r>
            <a:r>
              <a:rPr lang="en-US" b="1" err="1"/>
              <a:t>Aowei</a:t>
            </a:r>
            <a:r>
              <a:rPr lang="en-US" b="1"/>
              <a:t> Ding</a:t>
            </a:r>
            <a:endParaRPr lang="en-US"/>
          </a:p>
          <a:p>
            <a:pPr>
              <a:lnSpc>
                <a:spcPct val="114999"/>
              </a:lnSpc>
            </a:pPr>
            <a:endParaRPr lang="en-US"/>
          </a:p>
        </p:txBody>
      </p:sp>
      <p:pic>
        <p:nvPicPr>
          <p:cNvPr id="6" name="Picture 6" descr="Chart, box and whisker chart&#10;&#10;Description automatically generated">
            <a:extLst>
              <a:ext uri="{FF2B5EF4-FFF2-40B4-BE49-F238E27FC236}">
                <a16:creationId xmlns:a16="http://schemas.microsoft.com/office/drawing/2014/main" id="{B8877EDD-E579-A897-1C58-8E335E49CF18}"/>
              </a:ext>
            </a:extLst>
          </p:cNvPr>
          <p:cNvPicPr>
            <a:picLocks noChangeAspect="1"/>
          </p:cNvPicPr>
          <p:nvPr/>
        </p:nvPicPr>
        <p:blipFill>
          <a:blip r:embed="rId2"/>
          <a:stretch>
            <a:fillRect/>
          </a:stretch>
        </p:blipFill>
        <p:spPr>
          <a:xfrm>
            <a:off x="4537494" y="646697"/>
            <a:ext cx="2743200" cy="3850105"/>
          </a:xfrm>
          <a:prstGeom prst="rect">
            <a:avLst/>
          </a:prstGeom>
        </p:spPr>
      </p:pic>
    </p:spTree>
    <p:extLst>
      <p:ext uri="{BB962C8B-B14F-4D97-AF65-F5344CB8AC3E}">
        <p14:creationId xmlns:p14="http://schemas.microsoft.com/office/powerpoint/2010/main" val="2945410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6A6B-C5FF-DD1F-0A0E-4867A3773147}"/>
              </a:ext>
            </a:extLst>
          </p:cNvPr>
          <p:cNvSpPr>
            <a:spLocks noGrp="1"/>
          </p:cNvSpPr>
          <p:nvPr>
            <p:ph type="title"/>
          </p:nvPr>
        </p:nvSpPr>
        <p:spPr/>
        <p:txBody>
          <a:bodyPr>
            <a:normAutofit fontScale="90000"/>
          </a:bodyPr>
          <a:lstStyle/>
          <a:p>
            <a:r>
              <a:rPr lang="en-US"/>
              <a:t>Strength</a:t>
            </a:r>
          </a:p>
        </p:txBody>
      </p:sp>
      <p:sp>
        <p:nvSpPr>
          <p:cNvPr id="3" name="Text Placeholder 2">
            <a:extLst>
              <a:ext uri="{FF2B5EF4-FFF2-40B4-BE49-F238E27FC236}">
                <a16:creationId xmlns:a16="http://schemas.microsoft.com/office/drawing/2014/main" id="{32272C8A-9CB0-9137-54EF-0D98FA266FA6}"/>
              </a:ext>
            </a:extLst>
          </p:cNvPr>
          <p:cNvSpPr>
            <a:spLocks noGrp="1"/>
          </p:cNvSpPr>
          <p:nvPr>
            <p:ph type="body" idx="1"/>
          </p:nvPr>
        </p:nvSpPr>
        <p:spPr>
          <a:xfrm>
            <a:off x="311700" y="1152475"/>
            <a:ext cx="3096742" cy="3416400"/>
          </a:xfrm>
        </p:spPr>
        <p:txBody>
          <a:bodyPr/>
          <a:lstStyle/>
          <a:p>
            <a:r>
              <a:rPr lang="en-US"/>
              <a:t>For the same dataset, different models require different prompt ordering to reach a high performance.</a:t>
            </a:r>
          </a:p>
        </p:txBody>
      </p:sp>
      <p:sp>
        <p:nvSpPr>
          <p:cNvPr id="4" name="Text Placeholder 3">
            <a:extLst>
              <a:ext uri="{FF2B5EF4-FFF2-40B4-BE49-F238E27FC236}">
                <a16:creationId xmlns:a16="http://schemas.microsoft.com/office/drawing/2014/main" id="{59133DEA-F06E-FECD-ABF7-41B265506A9D}"/>
              </a:ext>
            </a:extLst>
          </p:cNvPr>
          <p:cNvSpPr>
            <a:spLocks noGrp="1"/>
          </p:cNvSpPr>
          <p:nvPr>
            <p:ph type="body" idx="2"/>
          </p:nvPr>
        </p:nvSpPr>
        <p:spPr/>
        <p:txBody>
          <a:bodyPr/>
          <a:lstStyle/>
          <a:p>
            <a:pPr>
              <a:lnSpc>
                <a:spcPct val="114999"/>
              </a:lnSpc>
            </a:pPr>
            <a:r>
              <a:rPr lang="en-US" b="1"/>
              <a:t>🔎 Vicky Zeng and </a:t>
            </a:r>
            <a:r>
              <a:rPr lang="en-US" b="1" err="1"/>
              <a:t>Aowei</a:t>
            </a:r>
            <a:r>
              <a:rPr lang="en-US" b="1"/>
              <a:t> Ding</a:t>
            </a:r>
            <a:endParaRPr lang="en-US"/>
          </a:p>
          <a:p>
            <a:pPr>
              <a:lnSpc>
                <a:spcPct val="114999"/>
              </a:lnSpc>
            </a:pPr>
            <a:endParaRPr lang="en-US"/>
          </a:p>
          <a:p>
            <a:pPr>
              <a:lnSpc>
                <a:spcPct val="114999"/>
              </a:lnSpc>
            </a:pPr>
            <a:endParaRPr lang="en-US"/>
          </a:p>
        </p:txBody>
      </p:sp>
      <p:pic>
        <p:nvPicPr>
          <p:cNvPr id="5" name="Picture 5" descr="A picture containing waterfall chart&#10;&#10;Description automatically generated">
            <a:extLst>
              <a:ext uri="{FF2B5EF4-FFF2-40B4-BE49-F238E27FC236}">
                <a16:creationId xmlns:a16="http://schemas.microsoft.com/office/drawing/2014/main" id="{51987A9C-1DFF-C24B-1282-7AC10476139E}"/>
              </a:ext>
            </a:extLst>
          </p:cNvPr>
          <p:cNvPicPr>
            <a:picLocks noChangeAspect="1"/>
          </p:cNvPicPr>
          <p:nvPr/>
        </p:nvPicPr>
        <p:blipFill>
          <a:blip r:embed="rId2"/>
          <a:stretch>
            <a:fillRect/>
          </a:stretch>
        </p:blipFill>
        <p:spPr>
          <a:xfrm>
            <a:off x="4494362" y="889511"/>
            <a:ext cx="3250001" cy="3116468"/>
          </a:xfrm>
          <a:prstGeom prst="rect">
            <a:avLst/>
          </a:prstGeom>
        </p:spPr>
      </p:pic>
      <p:sp>
        <p:nvSpPr>
          <p:cNvPr id="6" name="TextBox 5">
            <a:extLst>
              <a:ext uri="{FF2B5EF4-FFF2-40B4-BE49-F238E27FC236}">
                <a16:creationId xmlns:a16="http://schemas.microsoft.com/office/drawing/2014/main" id="{2F70D810-CA2F-2AD3-40E9-04B2A70008DC}"/>
              </a:ext>
            </a:extLst>
          </p:cNvPr>
          <p:cNvSpPr txBox="1"/>
          <p:nvPr/>
        </p:nvSpPr>
        <p:spPr>
          <a:xfrm>
            <a:off x="5035669" y="3968150"/>
            <a:ext cx="2577141"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pairwise Spearman’s rank correlation coefficient between the scores. </a:t>
            </a:r>
          </a:p>
          <a:p>
            <a:pPr algn="l"/>
            <a:endParaRPr lang="en-US" sz="1100"/>
          </a:p>
        </p:txBody>
      </p:sp>
    </p:spTree>
    <p:extLst>
      <p:ext uri="{BB962C8B-B14F-4D97-AF65-F5344CB8AC3E}">
        <p14:creationId xmlns:p14="http://schemas.microsoft.com/office/powerpoint/2010/main" val="1326837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2AB9-A1A7-CEF8-1343-800022B8DAB0}"/>
              </a:ext>
            </a:extLst>
          </p:cNvPr>
          <p:cNvSpPr>
            <a:spLocks noGrp="1"/>
          </p:cNvSpPr>
          <p:nvPr>
            <p:ph type="title"/>
          </p:nvPr>
        </p:nvSpPr>
        <p:spPr/>
        <p:txBody>
          <a:bodyPr>
            <a:normAutofit fontScale="90000"/>
          </a:bodyPr>
          <a:lstStyle/>
          <a:p>
            <a:r>
              <a:rPr lang="en-US"/>
              <a:t>Project Proposals </a:t>
            </a:r>
          </a:p>
        </p:txBody>
      </p:sp>
      <p:sp>
        <p:nvSpPr>
          <p:cNvPr id="3" name="Text Placeholder 2">
            <a:extLst>
              <a:ext uri="{FF2B5EF4-FFF2-40B4-BE49-F238E27FC236}">
                <a16:creationId xmlns:a16="http://schemas.microsoft.com/office/drawing/2014/main" id="{489AC54E-BB42-E4BF-2429-58213ED3B2FF}"/>
              </a:ext>
            </a:extLst>
          </p:cNvPr>
          <p:cNvSpPr>
            <a:spLocks noGrp="1"/>
          </p:cNvSpPr>
          <p:nvPr>
            <p:ph type="body" idx="1"/>
          </p:nvPr>
        </p:nvSpPr>
        <p:spPr/>
        <p:txBody>
          <a:bodyPr/>
          <a:lstStyle/>
          <a:p>
            <a:pPr marL="114300" indent="0">
              <a:lnSpc>
                <a:spcPct val="114999"/>
              </a:lnSpc>
              <a:buNone/>
            </a:pPr>
            <a:endParaRPr lang="en-US"/>
          </a:p>
        </p:txBody>
      </p:sp>
      <p:sp>
        <p:nvSpPr>
          <p:cNvPr id="4" name="Text Placeholder 3">
            <a:extLst>
              <a:ext uri="{FF2B5EF4-FFF2-40B4-BE49-F238E27FC236}">
                <a16:creationId xmlns:a16="http://schemas.microsoft.com/office/drawing/2014/main" id="{B6B0B1D6-CC8D-9DE6-052E-1292C095BD89}"/>
              </a:ext>
            </a:extLst>
          </p:cNvPr>
          <p:cNvSpPr>
            <a:spLocks noGrp="1"/>
          </p:cNvSpPr>
          <p:nvPr>
            <p:ph type="body" idx="2"/>
          </p:nvPr>
        </p:nvSpPr>
        <p:spPr/>
        <p:txBody>
          <a:bodyPr/>
          <a:lstStyle/>
          <a:p>
            <a:endParaRPr lang="en-US"/>
          </a:p>
        </p:txBody>
      </p:sp>
      <p:pic>
        <p:nvPicPr>
          <p:cNvPr id="5" name="Picture 5">
            <a:extLst>
              <a:ext uri="{FF2B5EF4-FFF2-40B4-BE49-F238E27FC236}">
                <a16:creationId xmlns:a16="http://schemas.microsoft.com/office/drawing/2014/main" id="{D1C325D5-6625-61D6-2BC8-BD64B5C57291}"/>
              </a:ext>
            </a:extLst>
          </p:cNvPr>
          <p:cNvPicPr>
            <a:picLocks noChangeAspect="1"/>
          </p:cNvPicPr>
          <p:nvPr/>
        </p:nvPicPr>
        <p:blipFill>
          <a:blip r:embed="rId2"/>
          <a:stretch>
            <a:fillRect/>
          </a:stretch>
        </p:blipFill>
        <p:spPr>
          <a:xfrm>
            <a:off x="1046285" y="1149318"/>
            <a:ext cx="7441589" cy="3542753"/>
          </a:xfrm>
          <a:prstGeom prst="rect">
            <a:avLst/>
          </a:prstGeom>
        </p:spPr>
      </p:pic>
      <p:sp>
        <p:nvSpPr>
          <p:cNvPr id="6" name="Text Placeholder 2">
            <a:extLst>
              <a:ext uri="{FF2B5EF4-FFF2-40B4-BE49-F238E27FC236}">
                <a16:creationId xmlns:a16="http://schemas.microsoft.com/office/drawing/2014/main" id="{D7EAB224-70BC-5F8A-FF30-E8428400EDCD}"/>
              </a:ext>
            </a:extLst>
          </p:cNvPr>
          <p:cNvSpPr>
            <a:spLocks noGrp="1"/>
          </p:cNvSpPr>
          <p:nvPr/>
        </p:nvSpPr>
        <p:spPr>
          <a:xfrm>
            <a:off x="3504406" y="1553624"/>
            <a:ext cx="4992687" cy="253717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a:lnSpc>
                <a:spcPct val="114999"/>
              </a:lnSpc>
            </a:pPr>
            <a:r>
              <a:rPr lang="en-US" b="1"/>
              <a:t>Deadline: </a:t>
            </a:r>
            <a:r>
              <a:rPr lang="en-US"/>
              <a:t>Friday, Sept 30</a:t>
            </a:r>
          </a:p>
          <a:p>
            <a:pPr>
              <a:lnSpc>
                <a:spcPct val="114999"/>
              </a:lnSpc>
            </a:pPr>
            <a:r>
              <a:rPr lang="en-US" b="1"/>
              <a:t>Topic:</a:t>
            </a:r>
            <a:r>
              <a:rPr lang="en-US"/>
              <a:t> open-ended</a:t>
            </a:r>
          </a:p>
          <a:p>
            <a:pPr>
              <a:lnSpc>
                <a:spcPct val="114999"/>
              </a:lnSpc>
            </a:pPr>
            <a:r>
              <a:rPr lang="en-US" b="1"/>
              <a:t>Content:</a:t>
            </a:r>
            <a:r>
              <a:rPr lang="en-US"/>
              <a:t> a </a:t>
            </a:r>
            <a:r>
              <a:rPr lang="en-US">
                <a:solidFill>
                  <a:srgbClr val="C00000"/>
                </a:solidFill>
              </a:rPr>
              <a:t>single-paragraph description </a:t>
            </a:r>
            <a:r>
              <a:rPr lang="en-US"/>
              <a:t>of what you intend to do (experiments, datasets, methods, etc.) </a:t>
            </a:r>
          </a:p>
          <a:p>
            <a:pPr>
              <a:lnSpc>
                <a:spcPct val="114999"/>
              </a:lnSpc>
            </a:pPr>
            <a:r>
              <a:rPr lang="en-US"/>
              <a:t>I will provide feedback on these ideas to help the teams with finding a concrete idea. </a:t>
            </a:r>
          </a:p>
          <a:p>
            <a:pPr>
              <a:lnSpc>
                <a:spcPct val="114999"/>
              </a:lnSpc>
            </a:pPr>
            <a:r>
              <a:rPr lang="en-US"/>
              <a:t>Teamwork is optional but encouraged! </a:t>
            </a:r>
          </a:p>
        </p:txBody>
      </p:sp>
    </p:spTree>
    <p:extLst>
      <p:ext uri="{BB962C8B-B14F-4D97-AF65-F5344CB8AC3E}">
        <p14:creationId xmlns:p14="http://schemas.microsoft.com/office/powerpoint/2010/main" val="1576758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78A39-5209-F0AA-4169-1D08CED84B9A}"/>
              </a:ext>
            </a:extLst>
          </p:cNvPr>
          <p:cNvSpPr>
            <a:spLocks noGrp="1"/>
          </p:cNvSpPr>
          <p:nvPr>
            <p:ph type="title"/>
          </p:nvPr>
        </p:nvSpPr>
        <p:spPr/>
        <p:txBody>
          <a:bodyPr>
            <a:normAutofit fontScale="90000"/>
          </a:bodyPr>
          <a:lstStyle/>
          <a:p>
            <a:r>
              <a:rPr lang="en-US"/>
              <a:t>Strength</a:t>
            </a:r>
          </a:p>
        </p:txBody>
      </p:sp>
      <p:sp>
        <p:nvSpPr>
          <p:cNvPr id="3" name="Text Placeholder 2">
            <a:extLst>
              <a:ext uri="{FF2B5EF4-FFF2-40B4-BE49-F238E27FC236}">
                <a16:creationId xmlns:a16="http://schemas.microsoft.com/office/drawing/2014/main" id="{3838B35D-31A6-B067-A51E-1CCA0370E504}"/>
              </a:ext>
            </a:extLst>
          </p:cNvPr>
          <p:cNvSpPr>
            <a:spLocks noGrp="1"/>
          </p:cNvSpPr>
          <p:nvPr>
            <p:ph type="body" idx="1"/>
          </p:nvPr>
        </p:nvSpPr>
        <p:spPr/>
        <p:txBody>
          <a:bodyPr/>
          <a:lstStyle/>
          <a:p>
            <a:r>
              <a:rPr lang="en-US"/>
              <a:t>Novel strategy for obtaining different prompt set</a:t>
            </a:r>
          </a:p>
          <a:p>
            <a:pPr lvl="1">
              <a:lnSpc>
                <a:spcPct val="114999"/>
              </a:lnSpc>
            </a:pPr>
            <a:r>
              <a:rPr lang="en-US"/>
              <a:t>Generating from train set (Limited development set in few shot).</a:t>
            </a:r>
          </a:p>
          <a:p>
            <a:pPr lvl="1">
              <a:lnSpc>
                <a:spcPct val="114999"/>
              </a:lnSpc>
            </a:pPr>
            <a:r>
              <a:rPr lang="en-US"/>
              <a:t>Global Entropy. Avoid unbalancing, non-performant prompts. Local Entropy. Find the prompt with high ability in differentiating classes. </a:t>
            </a:r>
          </a:p>
          <a:p>
            <a:pPr lvl="1">
              <a:lnSpc>
                <a:spcPct val="114999"/>
              </a:lnSpc>
            </a:pPr>
            <a:r>
              <a:rPr lang="en-US"/>
              <a:t>Considered the situation that not relying on generation samples(sufficient development dataset). Also did experiment with gathering prompt set from the development dataset. Also obtain better performance comparing to Baseline.</a:t>
            </a:r>
          </a:p>
          <a:p>
            <a:pPr>
              <a:lnSpc>
                <a:spcPct val="114999"/>
              </a:lnSpc>
            </a:pPr>
            <a:endParaRPr lang="en-US"/>
          </a:p>
        </p:txBody>
      </p:sp>
      <p:sp>
        <p:nvSpPr>
          <p:cNvPr id="4" name="Text Placeholder 3">
            <a:extLst>
              <a:ext uri="{FF2B5EF4-FFF2-40B4-BE49-F238E27FC236}">
                <a16:creationId xmlns:a16="http://schemas.microsoft.com/office/drawing/2014/main" id="{048661F6-D364-DE1A-CC8F-F59FA2745E89}"/>
              </a:ext>
            </a:extLst>
          </p:cNvPr>
          <p:cNvSpPr>
            <a:spLocks noGrp="1"/>
          </p:cNvSpPr>
          <p:nvPr>
            <p:ph type="body" idx="2"/>
          </p:nvPr>
        </p:nvSpPr>
        <p:spPr/>
        <p:txBody>
          <a:bodyPr/>
          <a:lstStyle/>
          <a:p>
            <a:pPr>
              <a:lnSpc>
                <a:spcPct val="114999"/>
              </a:lnSpc>
            </a:pPr>
            <a:r>
              <a:rPr lang="en-US" b="1"/>
              <a:t>🔎 Vicky Zeng and </a:t>
            </a:r>
            <a:r>
              <a:rPr lang="en-US" b="1" err="1"/>
              <a:t>Aowei</a:t>
            </a:r>
            <a:r>
              <a:rPr lang="en-US" b="1"/>
              <a:t> Ding</a:t>
            </a:r>
            <a:endParaRPr lang="en-US"/>
          </a:p>
          <a:p>
            <a:pPr>
              <a:lnSpc>
                <a:spcPct val="114999"/>
              </a:lnSpc>
            </a:pPr>
            <a:endParaRPr lang="en-US"/>
          </a:p>
        </p:txBody>
      </p:sp>
      <p:pic>
        <p:nvPicPr>
          <p:cNvPr id="5" name="Picture 5" descr="Table&#10;&#10;Description automatically generated">
            <a:extLst>
              <a:ext uri="{FF2B5EF4-FFF2-40B4-BE49-F238E27FC236}">
                <a16:creationId xmlns:a16="http://schemas.microsoft.com/office/drawing/2014/main" id="{6E7093E8-71A8-9DCA-D6D1-35BD25581204}"/>
              </a:ext>
            </a:extLst>
          </p:cNvPr>
          <p:cNvPicPr>
            <a:picLocks noChangeAspect="1"/>
          </p:cNvPicPr>
          <p:nvPr/>
        </p:nvPicPr>
        <p:blipFill>
          <a:blip r:embed="rId2"/>
          <a:stretch>
            <a:fillRect/>
          </a:stretch>
        </p:blipFill>
        <p:spPr>
          <a:xfrm>
            <a:off x="1378070" y="3292996"/>
            <a:ext cx="3896983" cy="1264046"/>
          </a:xfrm>
          <a:prstGeom prst="rect">
            <a:avLst/>
          </a:prstGeom>
        </p:spPr>
      </p:pic>
      <p:sp>
        <p:nvSpPr>
          <p:cNvPr id="6" name="TextBox 5">
            <a:extLst>
              <a:ext uri="{FF2B5EF4-FFF2-40B4-BE49-F238E27FC236}">
                <a16:creationId xmlns:a16="http://schemas.microsoft.com/office/drawing/2014/main" id="{73F332F3-3620-C633-9F4A-6F85D6CD1EB7}"/>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734098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 Theoretical Grounding, Transferability</a:t>
            </a:r>
            <a:endParaRPr/>
          </a:p>
        </p:txBody>
      </p:sp>
      <p:sp>
        <p:nvSpPr>
          <p:cNvPr id="55" name="Google Shape;55;p13"/>
          <p:cNvSpPr txBox="1">
            <a:spLocks noGrp="1"/>
          </p:cNvSpPr>
          <p:nvPr>
            <p:ph type="body" idx="1"/>
          </p:nvPr>
        </p:nvSpPr>
        <p:spPr>
          <a:xfrm>
            <a:off x="444450" y="3987400"/>
            <a:ext cx="8255100" cy="460200"/>
          </a:xfrm>
          <a:prstGeom prst="rect">
            <a:avLst/>
          </a:prstGeom>
        </p:spPr>
        <p:txBody>
          <a:bodyPr spcFirstLastPara="1" wrap="square" lIns="91425" tIns="91425" rIns="91425" bIns="91425" anchor="t" anchorCtr="0">
            <a:normAutofit fontScale="40000" lnSpcReduction="20000"/>
          </a:bodyPr>
          <a:lstStyle/>
          <a:p>
            <a:pPr marL="0" lvl="0" indent="0" algn="ctr" rtl="0">
              <a:spcBef>
                <a:spcPts val="0"/>
              </a:spcBef>
              <a:spcAft>
                <a:spcPts val="1200"/>
              </a:spcAft>
              <a:buNone/>
            </a:pPr>
            <a:r>
              <a:rPr lang="en"/>
              <a:t>Why: Why is there order sensitivity / performance difference so great?</a:t>
            </a:r>
            <a:endParaRPr/>
          </a:p>
        </p:txBody>
      </p:sp>
      <p:pic>
        <p:nvPicPr>
          <p:cNvPr id="56" name="Google Shape;56;p13"/>
          <p:cNvPicPr preferRelativeResize="0"/>
          <p:nvPr/>
        </p:nvPicPr>
        <p:blipFill>
          <a:blip r:embed="rId3">
            <a:alphaModFix/>
          </a:blip>
          <a:stretch>
            <a:fillRect/>
          </a:stretch>
        </p:blipFill>
        <p:spPr>
          <a:xfrm>
            <a:off x="643375" y="1017723"/>
            <a:ext cx="3610851" cy="2688374"/>
          </a:xfrm>
          <a:prstGeom prst="rect">
            <a:avLst/>
          </a:prstGeom>
          <a:noFill/>
          <a:ln>
            <a:noFill/>
          </a:ln>
        </p:spPr>
      </p:pic>
      <p:pic>
        <p:nvPicPr>
          <p:cNvPr id="57" name="Google Shape;57;p13"/>
          <p:cNvPicPr preferRelativeResize="0"/>
          <p:nvPr/>
        </p:nvPicPr>
        <p:blipFill>
          <a:blip r:embed="rId4">
            <a:alphaModFix/>
          </a:blip>
          <a:stretch>
            <a:fillRect/>
          </a:stretch>
        </p:blipFill>
        <p:spPr>
          <a:xfrm>
            <a:off x="5138025" y="1026550"/>
            <a:ext cx="3362577" cy="2670725"/>
          </a:xfrm>
          <a:prstGeom prst="rect">
            <a:avLst/>
          </a:prstGeom>
          <a:noFill/>
          <a:ln>
            <a:noFill/>
          </a:ln>
        </p:spPr>
      </p:pic>
      <p:sp>
        <p:nvSpPr>
          <p:cNvPr id="58" name="Google Shape;58;p13"/>
          <p:cNvSpPr txBox="1">
            <a:spLocks noGrp="1"/>
          </p:cNvSpPr>
          <p:nvPr>
            <p:ph type="body" idx="1"/>
          </p:nvPr>
        </p:nvSpPr>
        <p:spPr>
          <a:xfrm>
            <a:off x="444450" y="4387525"/>
            <a:ext cx="82551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a:t>Why: Why are optimal prompt permutations not transferable across models?</a:t>
            </a:r>
            <a:endParaRPr/>
          </a:p>
        </p:txBody>
      </p:sp>
      <p:sp>
        <p:nvSpPr>
          <p:cNvPr id="2" name="Text Placeholder 3">
            <a:extLst>
              <a:ext uri="{FF2B5EF4-FFF2-40B4-BE49-F238E27FC236}">
                <a16:creationId xmlns:a16="http://schemas.microsoft.com/office/drawing/2014/main" id="{3676891A-BB58-A113-AD16-11A10DE05171}"/>
              </a:ext>
            </a:extLst>
          </p:cNvPr>
          <p:cNvSpPr txBox="1">
            <a:spLocks/>
          </p:cNvSpPr>
          <p:nvPr/>
        </p:nvSpPr>
        <p:spPr>
          <a:xfrm>
            <a:off x="93155" y="4695967"/>
            <a:ext cx="3155100" cy="453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US" b="1"/>
              <a:t>🔎 Vicky Zeng and Aowei Ding</a:t>
            </a:r>
            <a:endParaRPr lang="en-US"/>
          </a:p>
          <a:p>
            <a:pPr>
              <a:lnSpc>
                <a:spcPct val="114999"/>
              </a:lnSpc>
            </a:pPr>
            <a:endParaRPr lang="en-US"/>
          </a:p>
          <a:p>
            <a:pPr>
              <a:lnSpc>
                <a:spcPct val="114999"/>
              </a:lnSpc>
            </a:pPr>
            <a:endParaRPr lang="en-US" dirty="0"/>
          </a:p>
        </p:txBody>
      </p:sp>
    </p:spTree>
    <p:extLst>
      <p:ext uri="{BB962C8B-B14F-4D97-AF65-F5344CB8AC3E}">
        <p14:creationId xmlns:p14="http://schemas.microsoft.com/office/powerpoint/2010/main" val="234450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7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Better ifs - Ablations on Templates, Tasks, Train-Devel Split</a:t>
            </a:r>
            <a:endParaRPr sz="2320"/>
          </a:p>
        </p:txBody>
      </p:sp>
      <p:sp>
        <p:nvSpPr>
          <p:cNvPr id="64" name="Google Shape;64;p14"/>
          <p:cNvSpPr txBox="1">
            <a:spLocks noGrp="1"/>
          </p:cNvSpPr>
          <p:nvPr>
            <p:ph type="body" idx="1"/>
          </p:nvPr>
        </p:nvSpPr>
        <p:spPr>
          <a:xfrm>
            <a:off x="3540299" y="4246757"/>
            <a:ext cx="1796100" cy="50280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1200"/>
              </a:spcAft>
              <a:buNone/>
            </a:pPr>
            <a:r>
              <a:rPr lang="en"/>
              <a:t>GOOD</a:t>
            </a:r>
            <a:endParaRPr/>
          </a:p>
        </p:txBody>
      </p:sp>
      <p:pic>
        <p:nvPicPr>
          <p:cNvPr id="65" name="Google Shape;65;p14"/>
          <p:cNvPicPr preferRelativeResize="0"/>
          <p:nvPr/>
        </p:nvPicPr>
        <p:blipFill>
          <a:blip r:embed="rId3">
            <a:alphaModFix/>
          </a:blip>
          <a:stretch>
            <a:fillRect/>
          </a:stretch>
        </p:blipFill>
        <p:spPr>
          <a:xfrm>
            <a:off x="53750" y="1423975"/>
            <a:ext cx="3045899" cy="2295550"/>
          </a:xfrm>
          <a:prstGeom prst="rect">
            <a:avLst/>
          </a:prstGeom>
          <a:noFill/>
          <a:ln>
            <a:noFill/>
          </a:ln>
        </p:spPr>
      </p:pic>
      <p:pic>
        <p:nvPicPr>
          <p:cNvPr id="66" name="Google Shape;66;p14"/>
          <p:cNvPicPr preferRelativeResize="0"/>
          <p:nvPr/>
        </p:nvPicPr>
        <p:blipFill>
          <a:blip r:embed="rId4">
            <a:alphaModFix/>
          </a:blip>
          <a:stretch>
            <a:fillRect/>
          </a:stretch>
        </p:blipFill>
        <p:spPr>
          <a:xfrm>
            <a:off x="3070987" y="1484463"/>
            <a:ext cx="3002017" cy="2295550"/>
          </a:xfrm>
          <a:prstGeom prst="rect">
            <a:avLst/>
          </a:prstGeom>
          <a:noFill/>
          <a:ln>
            <a:noFill/>
          </a:ln>
        </p:spPr>
      </p:pic>
      <p:pic>
        <p:nvPicPr>
          <p:cNvPr id="67" name="Google Shape;67;p14"/>
          <p:cNvPicPr preferRelativeResize="0"/>
          <p:nvPr/>
        </p:nvPicPr>
        <p:blipFill>
          <a:blip r:embed="rId5">
            <a:alphaModFix/>
          </a:blip>
          <a:stretch>
            <a:fillRect/>
          </a:stretch>
        </p:blipFill>
        <p:spPr>
          <a:xfrm>
            <a:off x="6073015" y="1477925"/>
            <a:ext cx="3057785" cy="2295550"/>
          </a:xfrm>
          <a:prstGeom prst="rect">
            <a:avLst/>
          </a:prstGeom>
          <a:noFill/>
          <a:ln>
            <a:noFill/>
          </a:ln>
        </p:spPr>
      </p:pic>
      <p:sp>
        <p:nvSpPr>
          <p:cNvPr id="2" name="Text Placeholder 3">
            <a:extLst>
              <a:ext uri="{FF2B5EF4-FFF2-40B4-BE49-F238E27FC236}">
                <a16:creationId xmlns:a16="http://schemas.microsoft.com/office/drawing/2014/main" id="{4CD7FA49-9E03-4268-F47C-66FA3BDD194A}"/>
              </a:ext>
            </a:extLst>
          </p:cNvPr>
          <p:cNvSpPr txBox="1">
            <a:spLocks/>
          </p:cNvSpPr>
          <p:nvPr/>
        </p:nvSpPr>
        <p:spPr>
          <a:xfrm>
            <a:off x="93155" y="4695967"/>
            <a:ext cx="3155100" cy="453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US" b="1"/>
              <a:t>🔎 Vicky Zeng and Aowei Ding</a:t>
            </a:r>
            <a:endParaRPr lang="en-US"/>
          </a:p>
          <a:p>
            <a:pPr>
              <a:lnSpc>
                <a:spcPct val="114999"/>
              </a:lnSpc>
            </a:pPr>
            <a:endParaRPr lang="en-US"/>
          </a:p>
          <a:p>
            <a:pPr>
              <a:lnSpc>
                <a:spcPct val="114999"/>
              </a:lnSpc>
            </a:pPr>
            <a:endParaRPr lang="en-US" dirty="0"/>
          </a:p>
        </p:txBody>
      </p:sp>
    </p:spTree>
    <p:extLst>
      <p:ext uri="{BB962C8B-B14F-4D97-AF65-F5344CB8AC3E}">
        <p14:creationId xmlns:p14="http://schemas.microsoft.com/office/powerpoint/2010/main" val="230227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7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Better ifs - Ablations on Templates, Tasks, Train-Devel Split</a:t>
            </a:r>
            <a:endParaRPr sz="2320"/>
          </a:p>
        </p:txBody>
      </p:sp>
      <p:pic>
        <p:nvPicPr>
          <p:cNvPr id="73" name="Google Shape;73;p15"/>
          <p:cNvPicPr preferRelativeResize="0"/>
          <p:nvPr/>
        </p:nvPicPr>
        <p:blipFill>
          <a:blip r:embed="rId3">
            <a:alphaModFix/>
          </a:blip>
          <a:stretch>
            <a:fillRect/>
          </a:stretch>
        </p:blipFill>
        <p:spPr>
          <a:xfrm>
            <a:off x="235513" y="1191025"/>
            <a:ext cx="4507380" cy="2655875"/>
          </a:xfrm>
          <a:prstGeom prst="rect">
            <a:avLst/>
          </a:prstGeom>
          <a:noFill/>
          <a:ln>
            <a:noFill/>
          </a:ln>
        </p:spPr>
      </p:pic>
      <p:pic>
        <p:nvPicPr>
          <p:cNvPr id="74" name="Google Shape;74;p15"/>
          <p:cNvPicPr preferRelativeResize="0"/>
          <p:nvPr/>
        </p:nvPicPr>
        <p:blipFill>
          <a:blip r:embed="rId4">
            <a:alphaModFix/>
          </a:blip>
          <a:stretch>
            <a:fillRect/>
          </a:stretch>
        </p:blipFill>
        <p:spPr>
          <a:xfrm>
            <a:off x="4742900" y="1185501"/>
            <a:ext cx="3898275" cy="2666937"/>
          </a:xfrm>
          <a:prstGeom prst="rect">
            <a:avLst/>
          </a:prstGeom>
          <a:noFill/>
          <a:ln>
            <a:noFill/>
          </a:ln>
        </p:spPr>
      </p:pic>
      <p:sp>
        <p:nvSpPr>
          <p:cNvPr id="75" name="Google Shape;75;p15"/>
          <p:cNvSpPr txBox="1">
            <a:spLocks noGrp="1"/>
          </p:cNvSpPr>
          <p:nvPr>
            <p:ph type="body" idx="1"/>
          </p:nvPr>
        </p:nvSpPr>
        <p:spPr>
          <a:xfrm>
            <a:off x="428975" y="4246750"/>
            <a:ext cx="8181900" cy="7755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t>Better if: Greater template variation</a:t>
            </a:r>
            <a:endParaRPr/>
          </a:p>
        </p:txBody>
      </p:sp>
      <p:sp>
        <p:nvSpPr>
          <p:cNvPr id="2" name="Text Placeholder 3">
            <a:extLst>
              <a:ext uri="{FF2B5EF4-FFF2-40B4-BE49-F238E27FC236}">
                <a16:creationId xmlns:a16="http://schemas.microsoft.com/office/drawing/2014/main" id="{A8B8490B-DF80-0B12-0D82-68E9706AF7DD}"/>
              </a:ext>
            </a:extLst>
          </p:cNvPr>
          <p:cNvSpPr txBox="1">
            <a:spLocks/>
          </p:cNvSpPr>
          <p:nvPr/>
        </p:nvSpPr>
        <p:spPr>
          <a:xfrm>
            <a:off x="93155" y="4695967"/>
            <a:ext cx="3155100" cy="453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US" b="1"/>
              <a:t>🔎 Vicky Zeng and Aowei Ding</a:t>
            </a:r>
            <a:endParaRPr lang="en-US"/>
          </a:p>
          <a:p>
            <a:pPr>
              <a:lnSpc>
                <a:spcPct val="114999"/>
              </a:lnSpc>
            </a:pPr>
            <a:endParaRPr lang="en-US"/>
          </a:p>
          <a:p>
            <a:pPr>
              <a:lnSpc>
                <a:spcPct val="114999"/>
              </a:lnSpc>
            </a:pPr>
            <a:endParaRPr lang="en-US" dirty="0"/>
          </a:p>
        </p:txBody>
      </p:sp>
    </p:spTree>
    <p:extLst>
      <p:ext uri="{BB962C8B-B14F-4D97-AF65-F5344CB8AC3E}">
        <p14:creationId xmlns:p14="http://schemas.microsoft.com/office/powerpoint/2010/main" val="2583505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7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Better ifs - Ablations on Templates, Tasks, Train-Devel Split</a:t>
            </a:r>
            <a:endParaRPr sz="2320"/>
          </a:p>
        </p:txBody>
      </p:sp>
      <p:pic>
        <p:nvPicPr>
          <p:cNvPr id="81" name="Google Shape;81;p16"/>
          <p:cNvPicPr preferRelativeResize="0"/>
          <p:nvPr/>
        </p:nvPicPr>
        <p:blipFill>
          <a:blip r:embed="rId3">
            <a:alphaModFix/>
          </a:blip>
          <a:stretch>
            <a:fillRect/>
          </a:stretch>
        </p:blipFill>
        <p:spPr>
          <a:xfrm>
            <a:off x="348160" y="991050"/>
            <a:ext cx="5830974" cy="3993346"/>
          </a:xfrm>
          <a:prstGeom prst="rect">
            <a:avLst/>
          </a:prstGeom>
          <a:noFill/>
          <a:ln>
            <a:noFill/>
          </a:ln>
        </p:spPr>
      </p:pic>
      <p:sp>
        <p:nvSpPr>
          <p:cNvPr id="82" name="Google Shape;82;p16"/>
          <p:cNvSpPr txBox="1">
            <a:spLocks noGrp="1"/>
          </p:cNvSpPr>
          <p:nvPr>
            <p:ph type="body" idx="1"/>
          </p:nvPr>
        </p:nvSpPr>
        <p:spPr>
          <a:xfrm>
            <a:off x="6231150" y="1859575"/>
            <a:ext cx="2769900" cy="22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Better if: </a:t>
            </a:r>
            <a:endParaRPr/>
          </a:p>
          <a:p>
            <a:pPr marL="0" lvl="0" indent="0" algn="ctr" rtl="0">
              <a:spcBef>
                <a:spcPts val="1200"/>
              </a:spcBef>
              <a:spcAft>
                <a:spcPts val="0"/>
              </a:spcAft>
              <a:buNone/>
            </a:pPr>
            <a:r>
              <a:rPr lang="en"/>
              <a:t>Greater variety of tasks</a:t>
            </a:r>
            <a:endParaRPr/>
          </a:p>
          <a:p>
            <a:pPr marL="0" lvl="0" indent="0" algn="ctr" rtl="0">
              <a:spcBef>
                <a:spcPts val="1200"/>
              </a:spcBef>
              <a:spcAft>
                <a:spcPts val="1200"/>
              </a:spcAft>
              <a:buNone/>
            </a:pPr>
            <a:r>
              <a:rPr lang="en"/>
              <a:t>Quantitative breakdown of existing tasks</a:t>
            </a:r>
            <a:endParaRPr/>
          </a:p>
        </p:txBody>
      </p:sp>
      <p:sp>
        <p:nvSpPr>
          <p:cNvPr id="2" name="Text Placeholder 3">
            <a:extLst>
              <a:ext uri="{FF2B5EF4-FFF2-40B4-BE49-F238E27FC236}">
                <a16:creationId xmlns:a16="http://schemas.microsoft.com/office/drawing/2014/main" id="{97DD1087-600C-DBDA-4B46-18644A5A6CC5}"/>
              </a:ext>
            </a:extLst>
          </p:cNvPr>
          <p:cNvSpPr txBox="1">
            <a:spLocks/>
          </p:cNvSpPr>
          <p:nvPr/>
        </p:nvSpPr>
        <p:spPr>
          <a:xfrm>
            <a:off x="93155" y="4695967"/>
            <a:ext cx="3155100" cy="453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US" b="1"/>
              <a:t>🔎 Vicky Zeng and Aowei Ding</a:t>
            </a:r>
            <a:endParaRPr lang="en-US"/>
          </a:p>
          <a:p>
            <a:pPr>
              <a:lnSpc>
                <a:spcPct val="114999"/>
              </a:lnSpc>
            </a:pPr>
            <a:endParaRPr lang="en-US"/>
          </a:p>
          <a:p>
            <a:pPr>
              <a:lnSpc>
                <a:spcPct val="114999"/>
              </a:lnSpc>
            </a:pPr>
            <a:endParaRPr lang="en-US" dirty="0"/>
          </a:p>
        </p:txBody>
      </p:sp>
    </p:spTree>
    <p:extLst>
      <p:ext uri="{BB962C8B-B14F-4D97-AF65-F5344CB8AC3E}">
        <p14:creationId xmlns:p14="http://schemas.microsoft.com/office/powerpoint/2010/main" val="1256122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7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t>Better ifs - Ablations on Templates, Tasks, Train-Devel Split</a:t>
            </a:r>
            <a:endParaRPr sz="2320"/>
          </a:p>
        </p:txBody>
      </p:sp>
      <p:sp>
        <p:nvSpPr>
          <p:cNvPr id="88" name="Google Shape;88;p17"/>
          <p:cNvSpPr txBox="1">
            <a:spLocks noGrp="1"/>
          </p:cNvSpPr>
          <p:nvPr>
            <p:ph type="body" idx="1"/>
          </p:nvPr>
        </p:nvSpPr>
        <p:spPr>
          <a:xfrm>
            <a:off x="428975" y="3701900"/>
            <a:ext cx="8181900" cy="7755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t>Better if: More generous train-devel split</a:t>
            </a:r>
            <a:endParaRPr/>
          </a:p>
        </p:txBody>
      </p:sp>
      <p:pic>
        <p:nvPicPr>
          <p:cNvPr id="89" name="Google Shape;89;p17"/>
          <p:cNvPicPr preferRelativeResize="0"/>
          <p:nvPr/>
        </p:nvPicPr>
        <p:blipFill>
          <a:blip r:embed="rId3">
            <a:alphaModFix/>
          </a:blip>
          <a:stretch>
            <a:fillRect/>
          </a:stretch>
        </p:blipFill>
        <p:spPr>
          <a:xfrm>
            <a:off x="1508938" y="1705850"/>
            <a:ext cx="6021974" cy="1494900"/>
          </a:xfrm>
          <a:prstGeom prst="rect">
            <a:avLst/>
          </a:prstGeom>
          <a:noFill/>
          <a:ln>
            <a:noFill/>
          </a:ln>
        </p:spPr>
      </p:pic>
      <p:sp>
        <p:nvSpPr>
          <p:cNvPr id="2" name="Text Placeholder 3">
            <a:extLst>
              <a:ext uri="{FF2B5EF4-FFF2-40B4-BE49-F238E27FC236}">
                <a16:creationId xmlns:a16="http://schemas.microsoft.com/office/drawing/2014/main" id="{4D455C65-CB64-6E68-4038-F90A15315BF9}"/>
              </a:ext>
            </a:extLst>
          </p:cNvPr>
          <p:cNvSpPr txBox="1">
            <a:spLocks/>
          </p:cNvSpPr>
          <p:nvPr/>
        </p:nvSpPr>
        <p:spPr>
          <a:xfrm>
            <a:off x="93155" y="4695967"/>
            <a:ext cx="3155100" cy="453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US" b="1"/>
              <a:t>🔎 Vicky Zeng and Aowei Ding</a:t>
            </a:r>
            <a:endParaRPr lang="en-US"/>
          </a:p>
          <a:p>
            <a:pPr>
              <a:lnSpc>
                <a:spcPct val="114999"/>
              </a:lnSpc>
            </a:pPr>
            <a:endParaRPr lang="en-US"/>
          </a:p>
          <a:p>
            <a:pPr>
              <a:lnSpc>
                <a:spcPct val="114999"/>
              </a:lnSpc>
            </a:pPr>
            <a:endParaRPr lang="en-US" dirty="0"/>
          </a:p>
        </p:txBody>
      </p:sp>
    </p:spTree>
    <p:extLst>
      <p:ext uri="{BB962C8B-B14F-4D97-AF65-F5344CB8AC3E}">
        <p14:creationId xmlns:p14="http://schemas.microsoft.com/office/powerpoint/2010/main" val="1265171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General Improvements - </a:t>
            </a:r>
            <a:endParaRPr/>
          </a:p>
          <a:p>
            <a:pPr marL="0" lvl="0" indent="0" algn="l" rtl="0">
              <a:spcBef>
                <a:spcPts val="0"/>
              </a:spcBef>
              <a:spcAft>
                <a:spcPts val="0"/>
              </a:spcAft>
              <a:buNone/>
            </a:pPr>
            <a:r>
              <a:rPr lang="en"/>
              <a:t>Figure Captions, Reproducibility</a:t>
            </a:r>
            <a:endParaRPr/>
          </a:p>
        </p:txBody>
      </p:sp>
      <p:pic>
        <p:nvPicPr>
          <p:cNvPr id="95" name="Google Shape;95;p18"/>
          <p:cNvPicPr preferRelativeResize="0"/>
          <p:nvPr/>
        </p:nvPicPr>
        <p:blipFill>
          <a:blip r:embed="rId3">
            <a:alphaModFix/>
          </a:blip>
          <a:stretch>
            <a:fillRect/>
          </a:stretch>
        </p:blipFill>
        <p:spPr>
          <a:xfrm>
            <a:off x="4951025" y="106150"/>
            <a:ext cx="3831425" cy="4931175"/>
          </a:xfrm>
          <a:prstGeom prst="rect">
            <a:avLst/>
          </a:prstGeom>
          <a:noFill/>
          <a:ln>
            <a:noFill/>
          </a:ln>
        </p:spPr>
      </p:pic>
      <p:pic>
        <p:nvPicPr>
          <p:cNvPr id="96" name="Google Shape;96;p18"/>
          <p:cNvPicPr preferRelativeResize="0"/>
          <p:nvPr/>
        </p:nvPicPr>
        <p:blipFill>
          <a:blip r:embed="rId4">
            <a:alphaModFix/>
          </a:blip>
          <a:stretch>
            <a:fillRect/>
          </a:stretch>
        </p:blipFill>
        <p:spPr>
          <a:xfrm>
            <a:off x="665300" y="1575325"/>
            <a:ext cx="3646101" cy="3158776"/>
          </a:xfrm>
          <a:prstGeom prst="rect">
            <a:avLst/>
          </a:prstGeom>
          <a:noFill/>
          <a:ln>
            <a:noFill/>
          </a:ln>
        </p:spPr>
      </p:pic>
      <p:pic>
        <p:nvPicPr>
          <p:cNvPr id="97" name="Google Shape;97;p18"/>
          <p:cNvPicPr preferRelativeResize="0"/>
          <p:nvPr/>
        </p:nvPicPr>
        <p:blipFill>
          <a:blip r:embed="rId5">
            <a:alphaModFix/>
          </a:blip>
          <a:stretch>
            <a:fillRect/>
          </a:stretch>
        </p:blipFill>
        <p:spPr>
          <a:xfrm>
            <a:off x="5503087" y="53075"/>
            <a:ext cx="2727291" cy="5037326"/>
          </a:xfrm>
          <a:prstGeom prst="rect">
            <a:avLst/>
          </a:prstGeom>
          <a:noFill/>
          <a:ln>
            <a:noFill/>
          </a:ln>
        </p:spPr>
      </p:pic>
      <p:sp>
        <p:nvSpPr>
          <p:cNvPr id="2" name="Text Placeholder 3">
            <a:extLst>
              <a:ext uri="{FF2B5EF4-FFF2-40B4-BE49-F238E27FC236}">
                <a16:creationId xmlns:a16="http://schemas.microsoft.com/office/drawing/2014/main" id="{A188D080-F0A8-9AA9-7A0C-5F65EE90BB9F}"/>
              </a:ext>
            </a:extLst>
          </p:cNvPr>
          <p:cNvSpPr txBox="1">
            <a:spLocks/>
          </p:cNvSpPr>
          <p:nvPr/>
        </p:nvSpPr>
        <p:spPr>
          <a:xfrm>
            <a:off x="93155" y="4695967"/>
            <a:ext cx="3155100" cy="4539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pPr>
            <a:r>
              <a:rPr lang="en-US" b="1"/>
              <a:t>🔎 Vicky Zeng and Aowei Ding</a:t>
            </a:r>
            <a:endParaRPr lang="en-US"/>
          </a:p>
          <a:p>
            <a:pPr>
              <a:lnSpc>
                <a:spcPct val="114999"/>
              </a:lnSpc>
            </a:pPr>
            <a:endParaRPr lang="en-US"/>
          </a:p>
          <a:p>
            <a:pPr>
              <a:lnSpc>
                <a:spcPct val="114999"/>
              </a:lnSpc>
            </a:pPr>
            <a:endParaRPr lang="en-US" dirty="0"/>
          </a:p>
        </p:txBody>
      </p:sp>
    </p:spTree>
    <p:extLst>
      <p:ext uri="{BB962C8B-B14F-4D97-AF65-F5344CB8AC3E}">
        <p14:creationId xmlns:p14="http://schemas.microsoft.com/office/powerpoint/2010/main" val="190081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Archaeologist-</a:t>
            </a:r>
            <a:r>
              <a:rPr lang="en-US" sz="2000"/>
              <a:t>Previous Work</a:t>
            </a:r>
            <a:endParaRPr lang="en" sz="2000"/>
          </a:p>
        </p:txBody>
      </p:sp>
      <p:sp>
        <p:nvSpPr>
          <p:cNvPr id="80" name="Google Shape;80;p16"/>
          <p:cNvSpPr txBox="1">
            <a:spLocks noGrp="1"/>
          </p:cNvSpPr>
          <p:nvPr>
            <p:ph type="body" idx="1"/>
          </p:nvPr>
        </p:nvSpPr>
        <p:spPr>
          <a:xfrm>
            <a:off x="456843" y="3216226"/>
            <a:ext cx="8520600" cy="34164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a:t>Question: Where do the examples in context come from?</a:t>
            </a:r>
          </a:p>
          <a:p>
            <a:pPr lvl="1">
              <a:lnSpc>
                <a:spcPct val="114999"/>
              </a:lnSpc>
              <a:spcAft>
                <a:spcPts val="1200"/>
              </a:spcAft>
            </a:pPr>
            <a:r>
              <a:rPr lang="en-US"/>
              <a:t>Training Data?</a:t>
            </a:r>
          </a:p>
          <a:p>
            <a:pPr lvl="1">
              <a:lnSpc>
                <a:spcPct val="114999"/>
              </a:lnSpc>
              <a:spcAft>
                <a:spcPts val="1200"/>
              </a:spcAft>
            </a:pPr>
            <a:r>
              <a:rPr lang="en-US"/>
              <a:t>Which examples to pick?</a:t>
            </a:r>
          </a:p>
          <a:p>
            <a:pPr lvl="1">
              <a:lnSpc>
                <a:spcPct val="114999"/>
              </a:lnSpc>
              <a:spcAft>
                <a:spcPts val="1200"/>
              </a:spcAft>
            </a:pPr>
            <a:r>
              <a:rPr lang="en-US"/>
              <a:t>What's the influence of example selection?</a:t>
            </a:r>
          </a:p>
          <a:p>
            <a:pPr marL="0" indent="0">
              <a:lnSpc>
                <a:spcPct val="114999"/>
              </a:lnSpc>
              <a:spcAft>
                <a:spcPts val="1200"/>
              </a:spcAft>
              <a:buNone/>
            </a:pPr>
            <a:endParaRPr lang="en-US"/>
          </a:p>
          <a:p>
            <a:pPr marL="0" indent="0">
              <a:lnSpc>
                <a:spcPct val="114999"/>
              </a:lnSpc>
              <a:spcAft>
                <a:spcPts val="1200"/>
              </a:spcAft>
              <a:buNone/>
            </a:pPr>
            <a:endParaRPr lang="en-US"/>
          </a:p>
          <a:p>
            <a:pPr marL="0" indent="0">
              <a:lnSpc>
                <a:spcPct val="114999"/>
              </a:lnSpc>
              <a:spcAft>
                <a:spcPts val="1200"/>
              </a:spcAft>
              <a:buNone/>
            </a:pPr>
            <a:r>
              <a:rPr lang="en-US"/>
              <a:t>Conclusions: works</a:t>
            </a:r>
          </a:p>
        </p:txBody>
      </p:sp>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Boyuan Zheng</a:t>
            </a:r>
            <a:endParaRPr/>
          </a:p>
        </p:txBody>
      </p:sp>
      <p:pic>
        <p:nvPicPr>
          <p:cNvPr id="3" name="Picture 3" descr="Timeline&#10;&#10;Description automatically generated">
            <a:extLst>
              <a:ext uri="{FF2B5EF4-FFF2-40B4-BE49-F238E27FC236}">
                <a16:creationId xmlns:a16="http://schemas.microsoft.com/office/drawing/2014/main" id="{6C1D423E-02B6-CA6A-5958-D6FE005BD524}"/>
              </a:ext>
            </a:extLst>
          </p:cNvPr>
          <p:cNvPicPr>
            <a:picLocks noChangeAspect="1"/>
          </p:cNvPicPr>
          <p:nvPr/>
        </p:nvPicPr>
        <p:blipFill>
          <a:blip r:embed="rId3"/>
          <a:stretch>
            <a:fillRect/>
          </a:stretch>
        </p:blipFill>
        <p:spPr>
          <a:xfrm>
            <a:off x="2569936" y="896862"/>
            <a:ext cx="4521199" cy="235645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Archaeologist-</a:t>
            </a:r>
            <a:r>
              <a:rPr lang="en-US" sz="2000"/>
              <a:t>Previous Work</a:t>
            </a:r>
            <a:endParaRPr lang="en" sz="2000"/>
          </a:p>
        </p:txBody>
      </p:sp>
      <p:sp>
        <p:nvSpPr>
          <p:cNvPr id="80" name="Google Shape;80;p16"/>
          <p:cNvSpPr txBox="1">
            <a:spLocks noGrp="1"/>
          </p:cNvSpPr>
          <p:nvPr>
            <p:ph type="body" idx="1"/>
          </p:nvPr>
        </p:nvSpPr>
        <p:spPr>
          <a:xfrm>
            <a:off x="375200" y="898475"/>
            <a:ext cx="8520600" cy="34164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a:t>Paper: What Makes Good In-Context Examples for GPT-3? Liu at el. (2021)</a:t>
            </a:r>
          </a:p>
          <a:p>
            <a:pPr marL="0" indent="0">
              <a:lnSpc>
                <a:spcPct val="114999"/>
              </a:lnSpc>
              <a:spcAft>
                <a:spcPts val="1200"/>
              </a:spcAft>
              <a:buNone/>
            </a:pPr>
            <a:r>
              <a:rPr lang="en-US"/>
              <a:t>Overview: Non-parametric selection approach to retrieve in-context examples according to their semantic similarity(Euclidean Distance) to the test example.</a:t>
            </a:r>
          </a:p>
          <a:p>
            <a:pPr marL="0" indent="0">
              <a:lnSpc>
                <a:spcPct val="114999"/>
              </a:lnSpc>
              <a:spcAft>
                <a:spcPts val="1200"/>
              </a:spcAft>
              <a:buNone/>
            </a:pPr>
            <a:endParaRPr lang="en-US"/>
          </a:p>
        </p:txBody>
      </p:sp>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Boyuan Zheng</a:t>
            </a:r>
            <a:endParaRPr/>
          </a:p>
        </p:txBody>
      </p:sp>
      <p:pic>
        <p:nvPicPr>
          <p:cNvPr id="2" name="Picture 2" descr="Diagram, schematic&#10;&#10;Description automatically generated">
            <a:extLst>
              <a:ext uri="{FF2B5EF4-FFF2-40B4-BE49-F238E27FC236}">
                <a16:creationId xmlns:a16="http://schemas.microsoft.com/office/drawing/2014/main" id="{44A4816A-AC2A-E4E8-3E82-6C384A30FFCF}"/>
              </a:ext>
            </a:extLst>
          </p:cNvPr>
          <p:cNvPicPr>
            <a:picLocks noChangeAspect="1"/>
          </p:cNvPicPr>
          <p:nvPr/>
        </p:nvPicPr>
        <p:blipFill>
          <a:blip r:embed="rId3"/>
          <a:stretch>
            <a:fillRect/>
          </a:stretch>
        </p:blipFill>
        <p:spPr>
          <a:xfrm>
            <a:off x="1254579" y="2092617"/>
            <a:ext cx="7287984" cy="2990263"/>
          </a:xfrm>
          <a:prstGeom prst="rect">
            <a:avLst/>
          </a:prstGeom>
        </p:spPr>
      </p:pic>
    </p:spTree>
    <p:extLst>
      <p:ext uri="{BB962C8B-B14F-4D97-AF65-F5344CB8AC3E}">
        <p14:creationId xmlns:p14="http://schemas.microsoft.com/office/powerpoint/2010/main" val="1147651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Archaeologist-</a:t>
            </a:r>
            <a:r>
              <a:rPr lang="en-US" sz="2000"/>
              <a:t>Previous Work</a:t>
            </a:r>
            <a:endParaRPr lang="en" sz="2000"/>
          </a:p>
        </p:txBody>
      </p:sp>
      <p:sp>
        <p:nvSpPr>
          <p:cNvPr id="80" name="Google Shape;80;p16"/>
          <p:cNvSpPr txBox="1">
            <a:spLocks noGrp="1"/>
          </p:cNvSpPr>
          <p:nvPr>
            <p:ph type="body" idx="1"/>
          </p:nvPr>
        </p:nvSpPr>
        <p:spPr>
          <a:xfrm>
            <a:off x="366129" y="1016404"/>
            <a:ext cx="8520600" cy="34164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b="1"/>
              <a:t>Impact of In-Context Examples: </a:t>
            </a:r>
          </a:p>
          <a:p>
            <a:pPr marL="0" indent="0">
              <a:lnSpc>
                <a:spcPct val="114999"/>
              </a:lnSpc>
              <a:spcAft>
                <a:spcPts val="1200"/>
              </a:spcAft>
              <a:buNone/>
            </a:pPr>
            <a:r>
              <a:rPr lang="en-US" b="1"/>
              <a:t>Experiment Results:</a:t>
            </a:r>
          </a:p>
          <a:p>
            <a:pPr marL="0" indent="0">
              <a:lnSpc>
                <a:spcPct val="114999"/>
              </a:lnSpc>
              <a:spcAft>
                <a:spcPts val="1200"/>
              </a:spcAft>
              <a:buNone/>
            </a:pPr>
            <a:endParaRPr lang="en-US"/>
          </a:p>
          <a:p>
            <a:pPr marL="0" indent="0">
              <a:lnSpc>
                <a:spcPct val="114999"/>
              </a:lnSpc>
              <a:spcAft>
                <a:spcPts val="1200"/>
              </a:spcAft>
              <a:buNone/>
            </a:pPr>
            <a:endParaRPr lang="en-US"/>
          </a:p>
        </p:txBody>
      </p:sp>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Boyuan Zheng</a:t>
            </a:r>
            <a:endParaRPr/>
          </a:p>
        </p:txBody>
      </p:sp>
      <p:pic>
        <p:nvPicPr>
          <p:cNvPr id="2" name="Picture 2" descr="Shape&#10;&#10;Description automatically generated">
            <a:extLst>
              <a:ext uri="{FF2B5EF4-FFF2-40B4-BE49-F238E27FC236}">
                <a16:creationId xmlns:a16="http://schemas.microsoft.com/office/drawing/2014/main" id="{71208031-78FC-BFAE-9AC9-6D4E8989D457}"/>
              </a:ext>
            </a:extLst>
          </p:cNvPr>
          <p:cNvPicPr>
            <a:picLocks noChangeAspect="1"/>
          </p:cNvPicPr>
          <p:nvPr/>
        </p:nvPicPr>
        <p:blipFill>
          <a:blip r:embed="rId3"/>
          <a:stretch>
            <a:fillRect/>
          </a:stretch>
        </p:blipFill>
        <p:spPr>
          <a:xfrm>
            <a:off x="3726543" y="1044943"/>
            <a:ext cx="2743200" cy="695043"/>
          </a:xfrm>
          <a:prstGeom prst="rect">
            <a:avLst/>
          </a:prstGeom>
        </p:spPr>
      </p:pic>
      <p:pic>
        <p:nvPicPr>
          <p:cNvPr id="4" name="Picture 3" descr="Chart, bar chart&#10;&#10;Description automatically generated">
            <a:extLst>
              <a:ext uri="{FF2B5EF4-FFF2-40B4-BE49-F238E27FC236}">
                <a16:creationId xmlns:a16="http://schemas.microsoft.com/office/drawing/2014/main" id="{EEEAD698-10DC-6354-7088-553A4B4F89E6}"/>
              </a:ext>
            </a:extLst>
          </p:cNvPr>
          <p:cNvPicPr>
            <a:picLocks noChangeAspect="1"/>
          </p:cNvPicPr>
          <p:nvPr/>
        </p:nvPicPr>
        <p:blipFill>
          <a:blip r:embed="rId4"/>
          <a:stretch>
            <a:fillRect/>
          </a:stretch>
        </p:blipFill>
        <p:spPr>
          <a:xfrm>
            <a:off x="2586880" y="1726801"/>
            <a:ext cx="4490665" cy="2703399"/>
          </a:xfrm>
          <a:prstGeom prst="rect">
            <a:avLst/>
          </a:prstGeom>
        </p:spPr>
      </p:pic>
      <p:pic>
        <p:nvPicPr>
          <p:cNvPr id="3" name="Picture 4" descr="Graphical user interface, text&#10;&#10;Description automatically generated">
            <a:extLst>
              <a:ext uri="{FF2B5EF4-FFF2-40B4-BE49-F238E27FC236}">
                <a16:creationId xmlns:a16="http://schemas.microsoft.com/office/drawing/2014/main" id="{B9E75FC1-49BD-7B0B-22B6-4A8B3AA0D846}"/>
              </a:ext>
            </a:extLst>
          </p:cNvPr>
          <p:cNvPicPr>
            <a:picLocks noChangeAspect="1"/>
          </p:cNvPicPr>
          <p:nvPr/>
        </p:nvPicPr>
        <p:blipFill>
          <a:blip r:embed="rId5"/>
          <a:stretch>
            <a:fillRect/>
          </a:stretch>
        </p:blipFill>
        <p:spPr>
          <a:xfrm>
            <a:off x="2356757" y="4085859"/>
            <a:ext cx="5124451" cy="935996"/>
          </a:xfrm>
          <a:prstGeom prst="rect">
            <a:avLst/>
          </a:prstGeom>
        </p:spPr>
      </p:pic>
    </p:spTree>
    <p:extLst>
      <p:ext uri="{BB962C8B-B14F-4D97-AF65-F5344CB8AC3E}">
        <p14:creationId xmlns:p14="http://schemas.microsoft.com/office/powerpoint/2010/main" val="856065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2AB9-A1A7-CEF8-1343-800022B8DAB0}"/>
              </a:ext>
            </a:extLst>
          </p:cNvPr>
          <p:cNvSpPr>
            <a:spLocks noGrp="1"/>
          </p:cNvSpPr>
          <p:nvPr>
            <p:ph type="title"/>
          </p:nvPr>
        </p:nvSpPr>
        <p:spPr/>
        <p:txBody>
          <a:bodyPr>
            <a:normAutofit fontScale="90000"/>
          </a:bodyPr>
          <a:lstStyle/>
          <a:p>
            <a:r>
              <a:rPr lang="en-US"/>
              <a:t>Lightening Proposal Presentations</a:t>
            </a:r>
          </a:p>
        </p:txBody>
      </p:sp>
      <p:sp>
        <p:nvSpPr>
          <p:cNvPr id="3" name="Text Placeholder 2">
            <a:extLst>
              <a:ext uri="{FF2B5EF4-FFF2-40B4-BE49-F238E27FC236}">
                <a16:creationId xmlns:a16="http://schemas.microsoft.com/office/drawing/2014/main" id="{489AC54E-BB42-E4BF-2429-58213ED3B2FF}"/>
              </a:ext>
            </a:extLst>
          </p:cNvPr>
          <p:cNvSpPr>
            <a:spLocks noGrp="1"/>
          </p:cNvSpPr>
          <p:nvPr>
            <p:ph type="body" idx="1"/>
          </p:nvPr>
        </p:nvSpPr>
        <p:spPr/>
        <p:txBody>
          <a:bodyPr/>
          <a:lstStyle/>
          <a:p>
            <a:pPr marL="114300" indent="0">
              <a:lnSpc>
                <a:spcPct val="114999"/>
              </a:lnSpc>
              <a:buNone/>
            </a:pPr>
            <a:endParaRPr lang="en-US"/>
          </a:p>
        </p:txBody>
      </p:sp>
      <p:sp>
        <p:nvSpPr>
          <p:cNvPr id="4" name="Text Placeholder 3">
            <a:extLst>
              <a:ext uri="{FF2B5EF4-FFF2-40B4-BE49-F238E27FC236}">
                <a16:creationId xmlns:a16="http://schemas.microsoft.com/office/drawing/2014/main" id="{B6B0B1D6-CC8D-9DE6-052E-1292C095BD89}"/>
              </a:ext>
            </a:extLst>
          </p:cNvPr>
          <p:cNvSpPr>
            <a:spLocks noGrp="1"/>
          </p:cNvSpPr>
          <p:nvPr>
            <p:ph type="body" idx="2"/>
          </p:nvPr>
        </p:nvSpPr>
        <p:spPr/>
        <p:txBody>
          <a:bodyPr/>
          <a:lstStyle/>
          <a:p>
            <a:endParaRPr lang="en-US"/>
          </a:p>
        </p:txBody>
      </p:sp>
      <p:pic>
        <p:nvPicPr>
          <p:cNvPr id="5" name="Picture 5">
            <a:extLst>
              <a:ext uri="{FF2B5EF4-FFF2-40B4-BE49-F238E27FC236}">
                <a16:creationId xmlns:a16="http://schemas.microsoft.com/office/drawing/2014/main" id="{D1C325D5-6625-61D6-2BC8-BD64B5C57291}"/>
              </a:ext>
            </a:extLst>
          </p:cNvPr>
          <p:cNvPicPr>
            <a:picLocks noChangeAspect="1"/>
          </p:cNvPicPr>
          <p:nvPr/>
        </p:nvPicPr>
        <p:blipFill>
          <a:blip r:embed="rId2"/>
          <a:stretch>
            <a:fillRect/>
          </a:stretch>
        </p:blipFill>
        <p:spPr>
          <a:xfrm>
            <a:off x="1046285" y="1149318"/>
            <a:ext cx="7441589" cy="3542753"/>
          </a:xfrm>
          <a:prstGeom prst="rect">
            <a:avLst/>
          </a:prstGeom>
        </p:spPr>
      </p:pic>
      <p:sp>
        <p:nvSpPr>
          <p:cNvPr id="8" name="Text Placeholder 2">
            <a:extLst>
              <a:ext uri="{FF2B5EF4-FFF2-40B4-BE49-F238E27FC236}">
                <a16:creationId xmlns:a16="http://schemas.microsoft.com/office/drawing/2014/main" id="{03ADD472-4C71-22E5-B137-D47BE8218728}"/>
              </a:ext>
            </a:extLst>
          </p:cNvPr>
          <p:cNvSpPr>
            <a:spLocks noGrp="1"/>
          </p:cNvSpPr>
          <p:nvPr/>
        </p:nvSpPr>
        <p:spPr>
          <a:xfrm>
            <a:off x="2833993" y="1954773"/>
            <a:ext cx="5685081" cy="155353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a:lnSpc>
                <a:spcPct val="114999"/>
              </a:lnSpc>
            </a:pPr>
            <a:endParaRPr lang="en-US" b="1"/>
          </a:p>
          <a:p>
            <a:pPr>
              <a:lnSpc>
                <a:spcPct val="114999"/>
              </a:lnSpc>
            </a:pPr>
            <a:r>
              <a:rPr lang="en-US" b="1"/>
              <a:t>When? </a:t>
            </a:r>
            <a:r>
              <a:rPr lang="en-US"/>
              <a:t>Thursday, Oct 13 (the usual class time)</a:t>
            </a:r>
          </a:p>
          <a:p>
            <a:pPr>
              <a:lnSpc>
                <a:spcPct val="114999"/>
              </a:lnSpc>
            </a:pPr>
            <a:r>
              <a:rPr lang="en-US" b="1"/>
              <a:t>What:</a:t>
            </a:r>
            <a:r>
              <a:rPr lang="en-US"/>
              <a:t> each time will present their proposal in a few minutes. </a:t>
            </a:r>
          </a:p>
        </p:txBody>
      </p:sp>
    </p:spTree>
    <p:extLst>
      <p:ext uri="{BB962C8B-B14F-4D97-AF65-F5344CB8AC3E}">
        <p14:creationId xmlns:p14="http://schemas.microsoft.com/office/powerpoint/2010/main" val="1370855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84272" y="345239"/>
            <a:ext cx="8520600" cy="572700"/>
          </a:xfrm>
          <a:prstGeom prst="rect">
            <a:avLst/>
          </a:prstGeom>
        </p:spPr>
        <p:txBody>
          <a:bodyPr spcFirstLastPara="1" wrap="square" lIns="91425" tIns="91425" rIns="91425" bIns="91425" anchor="t" anchorCtr="0">
            <a:normAutofit fontScale="90000"/>
          </a:bodyPr>
          <a:lstStyle/>
          <a:p>
            <a:r>
              <a:rPr lang="en"/>
              <a:t>Archaeologist-</a:t>
            </a:r>
            <a:r>
              <a:rPr lang="en-US" sz="2000"/>
              <a:t>Subsequent Works</a:t>
            </a:r>
            <a:endParaRPr lang="en" sz="2000"/>
          </a:p>
        </p:txBody>
      </p:sp>
      <p:sp>
        <p:nvSpPr>
          <p:cNvPr id="80" name="Google Shape;80;p16"/>
          <p:cNvSpPr txBox="1">
            <a:spLocks noGrp="1"/>
          </p:cNvSpPr>
          <p:nvPr>
            <p:ph type="body" idx="1"/>
          </p:nvPr>
        </p:nvSpPr>
        <p:spPr>
          <a:xfrm>
            <a:off x="384272" y="862189"/>
            <a:ext cx="8520600" cy="3416400"/>
          </a:xfrm>
          <a:prstGeom prst="rect">
            <a:avLst/>
          </a:prstGeom>
        </p:spPr>
        <p:txBody>
          <a:bodyPr spcFirstLastPara="1" wrap="square" lIns="91425" tIns="91425" rIns="91425" bIns="91425" anchor="t" anchorCtr="0">
            <a:normAutofit/>
          </a:bodyPr>
          <a:lstStyle/>
          <a:p>
            <a:pPr marL="0" indent="0">
              <a:spcAft>
                <a:spcPts val="400"/>
              </a:spcAft>
              <a:buNone/>
            </a:pPr>
            <a:r>
              <a:rPr lang="en-US" sz="1600" b="1"/>
              <a:t>Question:</a:t>
            </a:r>
            <a:r>
              <a:rPr lang="en-US" sz="1600"/>
              <a:t> </a:t>
            </a:r>
          </a:p>
          <a:p>
            <a:pPr lvl="1">
              <a:lnSpc>
                <a:spcPct val="114999"/>
              </a:lnSpc>
              <a:spcAft>
                <a:spcPts val="200"/>
              </a:spcAft>
            </a:pPr>
            <a:r>
              <a:rPr lang="en-US"/>
              <a:t>How about other format of prompts? Instructions, Examples, Discrete Templates?</a:t>
            </a:r>
          </a:p>
          <a:p>
            <a:pPr lvl="1">
              <a:lnSpc>
                <a:spcPct val="114999"/>
              </a:lnSpc>
              <a:spcAft>
                <a:spcPts val="200"/>
              </a:spcAft>
            </a:pPr>
            <a:r>
              <a:rPr lang="en-US"/>
              <a:t>Is the current Instruction the best?</a:t>
            </a:r>
          </a:p>
          <a:p>
            <a:pPr lvl="1">
              <a:lnSpc>
                <a:spcPct val="114999"/>
              </a:lnSpc>
              <a:spcAft>
                <a:spcPts val="200"/>
              </a:spcAft>
            </a:pPr>
            <a:r>
              <a:rPr lang="en-US"/>
              <a:t>Is Model's instruction aligned with Human Cognition?</a:t>
            </a:r>
          </a:p>
          <a:p>
            <a:pPr marL="0" indent="0">
              <a:lnSpc>
                <a:spcPct val="114999"/>
              </a:lnSpc>
              <a:spcAft>
                <a:spcPts val="1200"/>
              </a:spcAft>
              <a:buNone/>
            </a:pPr>
            <a:r>
              <a:rPr lang="en-US" sz="1600" b="1"/>
              <a:t>Subsequent Works:</a:t>
            </a:r>
            <a:r>
              <a:rPr lang="en-US"/>
              <a:t> </a:t>
            </a:r>
            <a:r>
              <a:rPr lang="en-US" sz="1300"/>
              <a:t>GRIPS: Gradient-free, Edit-based Instruction Search for Prompting Large Language Models. </a:t>
            </a:r>
          </a:p>
          <a:p>
            <a:pPr marL="0" indent="0">
              <a:lnSpc>
                <a:spcPct val="114999"/>
              </a:lnSpc>
              <a:spcAft>
                <a:spcPts val="1200"/>
              </a:spcAft>
              <a:buNone/>
            </a:pPr>
            <a:endParaRPr lang="en-US"/>
          </a:p>
          <a:p>
            <a:pPr marL="0" indent="0">
              <a:lnSpc>
                <a:spcPct val="114999"/>
              </a:lnSpc>
              <a:spcAft>
                <a:spcPts val="1200"/>
              </a:spcAft>
              <a:buNone/>
            </a:pPr>
            <a:endParaRPr lang="en-US"/>
          </a:p>
          <a:p>
            <a:pPr marL="0" indent="0">
              <a:lnSpc>
                <a:spcPct val="114999"/>
              </a:lnSpc>
              <a:spcAft>
                <a:spcPts val="1200"/>
              </a:spcAft>
              <a:buNone/>
            </a:pPr>
            <a:endParaRPr lang="en-US"/>
          </a:p>
          <a:p>
            <a:pPr marL="0" indent="0">
              <a:lnSpc>
                <a:spcPct val="114999"/>
              </a:lnSpc>
              <a:spcAft>
                <a:spcPts val="1200"/>
              </a:spcAft>
              <a:buNone/>
            </a:pPr>
            <a:endParaRPr lang="en-US"/>
          </a:p>
        </p:txBody>
      </p:sp>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Boyuan Zheng</a:t>
            </a:r>
            <a:endParaRPr/>
          </a:p>
        </p:txBody>
      </p:sp>
      <p:pic>
        <p:nvPicPr>
          <p:cNvPr id="2" name="Picture 2" descr="Diagram&#10;&#10;Description automatically generated">
            <a:extLst>
              <a:ext uri="{FF2B5EF4-FFF2-40B4-BE49-F238E27FC236}">
                <a16:creationId xmlns:a16="http://schemas.microsoft.com/office/drawing/2014/main" id="{65C75506-4B31-F886-6029-8881582BCED5}"/>
              </a:ext>
            </a:extLst>
          </p:cNvPr>
          <p:cNvPicPr>
            <a:picLocks noChangeAspect="1"/>
          </p:cNvPicPr>
          <p:nvPr/>
        </p:nvPicPr>
        <p:blipFill>
          <a:blip r:embed="rId3"/>
          <a:stretch>
            <a:fillRect/>
          </a:stretch>
        </p:blipFill>
        <p:spPr>
          <a:xfrm>
            <a:off x="1154792" y="2406577"/>
            <a:ext cx="7678056" cy="2521095"/>
          </a:xfrm>
          <a:prstGeom prst="rect">
            <a:avLst/>
          </a:prstGeom>
        </p:spPr>
      </p:pic>
    </p:spTree>
    <p:extLst>
      <p:ext uri="{BB962C8B-B14F-4D97-AF65-F5344CB8AC3E}">
        <p14:creationId xmlns:p14="http://schemas.microsoft.com/office/powerpoint/2010/main" val="2544833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Archaeologist-</a:t>
            </a:r>
            <a:r>
              <a:rPr lang="en-US" sz="2000"/>
              <a:t>Subsequent Works</a:t>
            </a:r>
            <a:endParaRPr lang="en" sz="2000"/>
          </a:p>
        </p:txBody>
      </p:sp>
      <p:sp>
        <p:nvSpPr>
          <p:cNvPr id="80" name="Google Shape;80;p16"/>
          <p:cNvSpPr txBox="1">
            <a:spLocks noGrp="1"/>
          </p:cNvSpPr>
          <p:nvPr>
            <p:ph type="body" idx="1"/>
          </p:nvPr>
        </p:nvSpPr>
        <p:spPr>
          <a:xfrm>
            <a:off x="411486" y="1016403"/>
            <a:ext cx="8520600" cy="3416400"/>
          </a:xfrm>
          <a:prstGeom prst="rect">
            <a:avLst/>
          </a:prstGeom>
        </p:spPr>
        <p:txBody>
          <a:bodyPr spcFirstLastPara="1" wrap="square" lIns="91425" tIns="91425" rIns="91425" bIns="91425" anchor="t" anchorCtr="0">
            <a:normAutofit lnSpcReduction="10000"/>
          </a:bodyPr>
          <a:lstStyle/>
          <a:p>
            <a:pPr marL="0" indent="0">
              <a:spcAft>
                <a:spcPts val="1200"/>
              </a:spcAft>
              <a:buNone/>
            </a:pPr>
            <a:r>
              <a:rPr lang="en-US"/>
              <a:t>Results: </a:t>
            </a:r>
          </a:p>
          <a:p>
            <a:pPr lvl="1">
              <a:lnSpc>
                <a:spcPct val="114999"/>
              </a:lnSpc>
              <a:spcAft>
                <a:spcPts val="1200"/>
              </a:spcAft>
            </a:pPr>
            <a:r>
              <a:rPr lang="en-US"/>
              <a:t>GRIPS works for GPT-2 XL, </a:t>
            </a:r>
            <a:r>
              <a:rPr lang="en-US" err="1"/>
              <a:t>InstructGPT</a:t>
            </a:r>
            <a:r>
              <a:rPr lang="en-US"/>
              <a:t>, in both Instruction-Only and </a:t>
            </a:r>
            <a:r>
              <a:rPr lang="en-US" err="1"/>
              <a:t>Instruction+Example</a:t>
            </a:r>
            <a:r>
              <a:rPr lang="en-US"/>
              <a:t> prompts</a:t>
            </a:r>
          </a:p>
          <a:p>
            <a:pPr lvl="1">
              <a:lnSpc>
                <a:spcPct val="114999"/>
              </a:lnSpc>
              <a:spcAft>
                <a:spcPts val="1200"/>
              </a:spcAft>
            </a:pPr>
            <a:r>
              <a:rPr lang="en-US"/>
              <a:t>GRIPS &gt; Manual </a:t>
            </a:r>
            <a:r>
              <a:rPr lang="en-US" err="1"/>
              <a:t>Rewritting</a:t>
            </a:r>
            <a:r>
              <a:rPr lang="en-US"/>
              <a:t> and Examples-Only Search</a:t>
            </a:r>
          </a:p>
          <a:p>
            <a:pPr lvl="1">
              <a:lnSpc>
                <a:spcPct val="114999"/>
              </a:lnSpc>
              <a:spcAft>
                <a:spcPts val="1200"/>
              </a:spcAft>
            </a:pPr>
            <a:r>
              <a:rPr lang="en-US"/>
              <a:t>Semantics: Semantically </a:t>
            </a:r>
            <a:r>
              <a:rPr lang="en-US" err="1"/>
              <a:t>incorrehent</a:t>
            </a:r>
            <a:r>
              <a:rPr lang="en-US"/>
              <a:t> instructions still works</a:t>
            </a:r>
          </a:p>
          <a:p>
            <a:pPr marL="0" indent="0">
              <a:lnSpc>
                <a:spcPct val="114999"/>
              </a:lnSpc>
              <a:spcAft>
                <a:spcPts val="1200"/>
              </a:spcAft>
              <a:buNone/>
            </a:pPr>
            <a:r>
              <a:rPr lang="en-US"/>
              <a:t>Wrap Ups: Optimization regarding all kinds of prompts still has research space</a:t>
            </a:r>
          </a:p>
          <a:p>
            <a:pPr lvl="1">
              <a:lnSpc>
                <a:spcPct val="114999"/>
              </a:lnSpc>
              <a:spcAft>
                <a:spcPts val="1200"/>
              </a:spcAft>
            </a:pPr>
            <a:r>
              <a:rPr lang="en-US"/>
              <a:t>Narrow-Down Searching Space?</a:t>
            </a:r>
          </a:p>
          <a:p>
            <a:pPr lvl="1">
              <a:lnSpc>
                <a:spcPct val="114999"/>
              </a:lnSpc>
              <a:spcAft>
                <a:spcPts val="1200"/>
              </a:spcAft>
            </a:pPr>
            <a:r>
              <a:rPr lang="en-US"/>
              <a:t>Better Scoring?</a:t>
            </a:r>
          </a:p>
          <a:p>
            <a:pPr lvl="1">
              <a:lnSpc>
                <a:spcPct val="114999"/>
              </a:lnSpc>
              <a:spcAft>
                <a:spcPts val="1200"/>
              </a:spcAft>
            </a:pPr>
            <a:r>
              <a:rPr lang="en-US"/>
              <a:t>Efficient Sampling?</a:t>
            </a:r>
          </a:p>
        </p:txBody>
      </p:sp>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Boyuan Zheng</a:t>
            </a:r>
            <a:endParaRPr/>
          </a:p>
        </p:txBody>
      </p:sp>
    </p:spTree>
    <p:extLst>
      <p:ext uri="{BB962C8B-B14F-4D97-AF65-F5344CB8AC3E}">
        <p14:creationId xmlns:p14="http://schemas.microsoft.com/office/powerpoint/2010/main" val="2862540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888E4-7F16-D3F3-2BCB-00DD243B0750}"/>
              </a:ext>
            </a:extLst>
          </p:cNvPr>
          <p:cNvSpPr>
            <a:spLocks noGrp="1"/>
          </p:cNvSpPr>
          <p:nvPr>
            <p:ph type="title"/>
          </p:nvPr>
        </p:nvSpPr>
        <p:spPr/>
        <p:txBody>
          <a:bodyPr>
            <a:normAutofit fontScale="90000"/>
          </a:bodyPr>
          <a:lstStyle/>
          <a:p>
            <a:r>
              <a:rPr lang="en"/>
              <a:t>Visionary : </a:t>
            </a:r>
            <a:r>
              <a:rPr lang="en-US"/>
              <a:t>Phenomenon</a:t>
            </a:r>
          </a:p>
        </p:txBody>
      </p:sp>
      <p:sp>
        <p:nvSpPr>
          <p:cNvPr id="3" name="Text Placeholder 2">
            <a:extLst>
              <a:ext uri="{FF2B5EF4-FFF2-40B4-BE49-F238E27FC236}">
                <a16:creationId xmlns:a16="http://schemas.microsoft.com/office/drawing/2014/main" id="{117EDA76-78B8-5BD2-FCD0-E488236E014E}"/>
              </a:ext>
            </a:extLst>
          </p:cNvPr>
          <p:cNvSpPr>
            <a:spLocks noGrp="1"/>
          </p:cNvSpPr>
          <p:nvPr>
            <p:ph type="body" idx="1"/>
          </p:nvPr>
        </p:nvSpPr>
        <p:spPr/>
        <p:txBody>
          <a:bodyPr>
            <a:normAutofit/>
          </a:bodyPr>
          <a:lstStyle/>
          <a:p>
            <a:endParaRPr lang="en-US"/>
          </a:p>
          <a:p>
            <a:pPr>
              <a:lnSpc>
                <a:spcPct val="114999"/>
              </a:lnSpc>
            </a:pPr>
            <a:r>
              <a:rPr lang="en-US"/>
              <a:t>reveal that this sequence-dependent instability is common in a variety of tasks and does not vary with model size and annotated sample size. </a:t>
            </a:r>
          </a:p>
          <a:p>
            <a:pPr>
              <a:lnSpc>
                <a:spcPct val="114999"/>
              </a:lnSpc>
            </a:pPr>
            <a:r>
              <a:rPr lang="en-US"/>
              <a:t>the fluctuation range is huge and there is no regularity. </a:t>
            </a:r>
          </a:p>
          <a:p>
            <a:pPr>
              <a:lnSpc>
                <a:spcPct val="114999"/>
              </a:lnSpc>
            </a:pPr>
            <a:r>
              <a:rPr lang="en-US"/>
              <a:t>In addition, the authors find the invariance from the changes, and find the rule of label distribution of prediction results caused by different prompt orders. </a:t>
            </a:r>
          </a:p>
          <a:p>
            <a:pPr>
              <a:lnSpc>
                <a:spcPct val="114999"/>
              </a:lnSpc>
            </a:pPr>
            <a:r>
              <a:rPr lang="en-US"/>
              <a:t>Accordingly, a PROMPT screening method based on entropy is proposed, and the effect is verified. </a:t>
            </a:r>
          </a:p>
          <a:p>
            <a:pPr>
              <a:lnSpc>
                <a:spcPct val="114999"/>
              </a:lnSpc>
            </a:pPr>
            <a:endParaRPr lang="en-US"/>
          </a:p>
          <a:p>
            <a:pPr>
              <a:lnSpc>
                <a:spcPct val="114999"/>
              </a:lnSpc>
            </a:pPr>
            <a:endParaRPr lang="en-US"/>
          </a:p>
          <a:p>
            <a:pPr>
              <a:lnSpc>
                <a:spcPct val="114999"/>
              </a:lnSpc>
            </a:pPr>
            <a:endParaRPr lang="en-US"/>
          </a:p>
        </p:txBody>
      </p:sp>
      <p:sp>
        <p:nvSpPr>
          <p:cNvPr id="4" name="Text Placeholder 3">
            <a:extLst>
              <a:ext uri="{FF2B5EF4-FFF2-40B4-BE49-F238E27FC236}">
                <a16:creationId xmlns:a16="http://schemas.microsoft.com/office/drawing/2014/main" id="{130F06E6-FEEE-1729-06FE-1DEF245F9A9D}"/>
              </a:ext>
            </a:extLst>
          </p:cNvPr>
          <p:cNvSpPr>
            <a:spLocks noGrp="1"/>
          </p:cNvSpPr>
          <p:nvPr>
            <p:ph type="body" idx="2"/>
          </p:nvPr>
        </p:nvSpPr>
        <p:spPr>
          <a:xfrm>
            <a:off x="93155" y="4695967"/>
            <a:ext cx="2681923" cy="232674"/>
          </a:xfrm>
        </p:spPr>
        <p:txBody>
          <a:bodyPr>
            <a:normAutofit fontScale="25000" lnSpcReduction="20000"/>
          </a:bodyPr>
          <a:lstStyle/>
          <a:p>
            <a:r>
              <a:rPr lang="en"/>
              <a:t>🔭: Tianqi Shang and </a:t>
            </a:r>
            <a:r>
              <a:rPr lang="en" err="1"/>
              <a:t>Zhiqing</a:t>
            </a:r>
            <a:r>
              <a:rPr lang="en"/>
              <a:t> Zhong</a:t>
            </a:r>
            <a:endParaRPr lang="en-US"/>
          </a:p>
          <a:p>
            <a:pPr>
              <a:lnSpc>
                <a:spcPct val="114999"/>
              </a:lnSpc>
            </a:pPr>
            <a:endParaRPr lang="en-US"/>
          </a:p>
        </p:txBody>
      </p:sp>
    </p:spTree>
    <p:extLst>
      <p:ext uri="{BB962C8B-B14F-4D97-AF65-F5344CB8AC3E}">
        <p14:creationId xmlns:p14="http://schemas.microsoft.com/office/powerpoint/2010/main" val="3327745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7EE81-6E8A-B758-F9AA-71402BA5997D}"/>
              </a:ext>
            </a:extLst>
          </p:cNvPr>
          <p:cNvSpPr>
            <a:spLocks noGrp="1"/>
          </p:cNvSpPr>
          <p:nvPr>
            <p:ph type="title"/>
          </p:nvPr>
        </p:nvSpPr>
        <p:spPr/>
        <p:txBody>
          <a:bodyPr>
            <a:normAutofit fontScale="90000"/>
          </a:bodyPr>
          <a:lstStyle/>
          <a:p>
            <a:r>
              <a:rPr lang="en"/>
              <a:t>Visionary : </a:t>
            </a:r>
            <a:r>
              <a:rPr lang="en-US"/>
              <a:t>Phenomenon</a:t>
            </a:r>
          </a:p>
        </p:txBody>
      </p:sp>
      <p:sp>
        <p:nvSpPr>
          <p:cNvPr id="3" name="Text Placeholder 2">
            <a:extLst>
              <a:ext uri="{FF2B5EF4-FFF2-40B4-BE49-F238E27FC236}">
                <a16:creationId xmlns:a16="http://schemas.microsoft.com/office/drawing/2014/main" id="{5DCF9F2A-8421-9DC5-B95F-7A911AF97B40}"/>
              </a:ext>
            </a:extLst>
          </p:cNvPr>
          <p:cNvSpPr>
            <a:spLocks noGrp="1"/>
          </p:cNvSpPr>
          <p:nvPr>
            <p:ph type="body" idx="1"/>
          </p:nvPr>
        </p:nvSpPr>
        <p:spPr/>
        <p:txBody>
          <a:bodyPr/>
          <a:lstStyle/>
          <a:p>
            <a:r>
              <a:rPr lang="en-US"/>
              <a:t>Do these good sequences have anything in common in linguistics? </a:t>
            </a:r>
          </a:p>
          <a:p>
            <a:pPr>
              <a:lnSpc>
                <a:spcPct val="114999"/>
              </a:lnSpc>
            </a:pPr>
            <a:r>
              <a:rPr lang="en-US"/>
              <a:t>How do these good orders come about? </a:t>
            </a:r>
          </a:p>
          <a:p>
            <a:pPr>
              <a:lnSpc>
                <a:spcPct val="114999"/>
              </a:lnSpc>
            </a:pPr>
            <a:r>
              <a:rPr lang="en-US"/>
              <a:t>Will it be associated with some language distributions in the pre-trained corpus? </a:t>
            </a:r>
          </a:p>
          <a:p>
            <a:pPr>
              <a:lnSpc>
                <a:spcPct val="114999"/>
              </a:lnSpc>
            </a:pPr>
            <a:r>
              <a:rPr lang="en-US"/>
              <a:t>Why are some validation set data sensitive to the PROMPT sample order? </a:t>
            </a:r>
          </a:p>
          <a:p>
            <a:pPr>
              <a:lnSpc>
                <a:spcPct val="114999"/>
              </a:lnSpc>
            </a:pPr>
            <a:r>
              <a:rPr lang="en-US"/>
              <a:t>What data is sensitive and what data is not? </a:t>
            </a:r>
          </a:p>
          <a:p>
            <a:pPr>
              <a:lnSpc>
                <a:spcPct val="114999"/>
              </a:lnSpc>
            </a:pPr>
            <a:r>
              <a:rPr lang="en-US"/>
              <a:t>Do sensitive and insensitive data have any linguistic characteristics? </a:t>
            </a:r>
          </a:p>
          <a:p>
            <a:pPr marL="114300" indent="0">
              <a:lnSpc>
                <a:spcPct val="114999"/>
              </a:lnSpc>
              <a:buNone/>
            </a:pPr>
            <a:br>
              <a:rPr lang="en-US"/>
            </a:br>
            <a:endParaRPr lang="en-US"/>
          </a:p>
        </p:txBody>
      </p:sp>
      <p:sp>
        <p:nvSpPr>
          <p:cNvPr id="4" name="Text Placeholder 3">
            <a:extLst>
              <a:ext uri="{FF2B5EF4-FFF2-40B4-BE49-F238E27FC236}">
                <a16:creationId xmlns:a16="http://schemas.microsoft.com/office/drawing/2014/main" id="{6A99B23D-BB12-2FF1-6BB9-355046EE94CB}"/>
              </a:ext>
            </a:extLst>
          </p:cNvPr>
          <p:cNvSpPr>
            <a:spLocks noGrp="1"/>
          </p:cNvSpPr>
          <p:nvPr>
            <p:ph type="body" idx="2"/>
          </p:nvPr>
        </p:nvSpPr>
        <p:spPr>
          <a:xfrm>
            <a:off x="93155" y="4695967"/>
            <a:ext cx="3511874" cy="450597"/>
          </a:xfrm>
        </p:spPr>
        <p:txBody>
          <a:bodyPr>
            <a:normAutofit/>
          </a:bodyPr>
          <a:lstStyle/>
          <a:p>
            <a:r>
              <a:rPr lang="en"/>
              <a:t>🔭: Tianqi Shang and </a:t>
            </a:r>
            <a:r>
              <a:rPr lang="en" err="1"/>
              <a:t>Zhiqing</a:t>
            </a:r>
            <a:r>
              <a:rPr lang="en"/>
              <a:t> Zhong</a:t>
            </a:r>
            <a:endParaRPr lang="en-US"/>
          </a:p>
        </p:txBody>
      </p:sp>
    </p:spTree>
    <p:extLst>
      <p:ext uri="{BB962C8B-B14F-4D97-AF65-F5344CB8AC3E}">
        <p14:creationId xmlns:p14="http://schemas.microsoft.com/office/powerpoint/2010/main" val="1920955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r>
              <a:rPr lang="en" sz="2500"/>
              <a:t>Visionary - </a:t>
            </a:r>
            <a:r>
              <a:rPr lang="en-US" sz="2000"/>
              <a:t>Prompt in Industry</a:t>
            </a:r>
            <a:r>
              <a:rPr lang="en" sz="2500"/>
              <a:t> </a:t>
            </a:r>
            <a:endParaRPr lang="en-US" sz="2500"/>
          </a:p>
        </p:txBody>
      </p:sp>
      <p:sp>
        <p:nvSpPr>
          <p:cNvPr id="87" name="Google Shape;87;p17"/>
          <p:cNvSpPr txBox="1">
            <a:spLocks noGrp="1"/>
          </p:cNvSpPr>
          <p:nvPr>
            <p:ph type="body" idx="1"/>
          </p:nvPr>
        </p:nvSpPr>
        <p:spPr>
          <a:xfrm>
            <a:off x="467564" y="1152475"/>
            <a:ext cx="7600263" cy="3416400"/>
          </a:xfrm>
          <a:prstGeom prst="rect">
            <a:avLst/>
          </a:prstGeom>
        </p:spPr>
        <p:txBody>
          <a:bodyPr spcFirstLastPara="1" wrap="square" lIns="91425" tIns="91425" rIns="91425" bIns="91425" anchor="t" anchorCtr="0">
            <a:normAutofit/>
          </a:bodyPr>
          <a:lstStyle/>
          <a:p>
            <a:pPr marL="0" indent="0">
              <a:lnSpc>
                <a:spcPct val="114999"/>
              </a:lnSpc>
              <a:buNone/>
            </a:pPr>
            <a:r>
              <a:rPr lang="en-US">
                <a:solidFill>
                  <a:schemeClr val="tx1"/>
                </a:solidFill>
              </a:rPr>
              <a:t>Prompt can be useful in...</a:t>
            </a:r>
          </a:p>
          <a:p>
            <a:pPr marL="0" indent="0">
              <a:lnSpc>
                <a:spcPct val="114999"/>
              </a:lnSpc>
              <a:buNone/>
            </a:pPr>
            <a:endParaRPr lang="en-US">
              <a:solidFill>
                <a:schemeClr val="tx1"/>
              </a:solidFill>
            </a:endParaRPr>
          </a:p>
          <a:p>
            <a:pPr marL="285750" indent="-285750">
              <a:lnSpc>
                <a:spcPct val="114999"/>
              </a:lnSpc>
            </a:pPr>
            <a:r>
              <a:rPr lang="en-US">
                <a:solidFill>
                  <a:schemeClr val="tx1"/>
                </a:solidFill>
              </a:rPr>
              <a:t>Few-shot/zero-shot scenario: reduce data labeling cost.</a:t>
            </a:r>
          </a:p>
          <a:p>
            <a:pPr marL="0" indent="0">
              <a:lnSpc>
                <a:spcPct val="114999"/>
              </a:lnSpc>
              <a:buNone/>
            </a:pPr>
            <a:r>
              <a:rPr lang="en-US"/>
              <a:t>      </a:t>
            </a:r>
            <a:r>
              <a:rPr lang="en-US" sz="1600"/>
              <a:t>Masked Language Model head -&gt; fewer samples</a:t>
            </a:r>
          </a:p>
          <a:p>
            <a:pPr marL="0" indent="0">
              <a:lnSpc>
                <a:spcPct val="114999"/>
              </a:lnSpc>
              <a:buNone/>
            </a:pPr>
            <a:endParaRPr lang="en-US" sz="1600">
              <a:solidFill>
                <a:srgbClr val="595959"/>
              </a:solidFill>
            </a:endParaRPr>
          </a:p>
          <a:p>
            <a:pPr marL="285750" indent="-285750">
              <a:lnSpc>
                <a:spcPct val="114999"/>
              </a:lnSpc>
            </a:pPr>
            <a:r>
              <a:rPr lang="en-US">
                <a:solidFill>
                  <a:schemeClr val="tx1"/>
                </a:solidFill>
              </a:rPr>
              <a:t>Parameter-efficient scenario: provide a better application mode for the deployment and service of hyperscale models.</a:t>
            </a:r>
          </a:p>
          <a:p>
            <a:pPr marL="0" indent="0">
              <a:lnSpc>
                <a:spcPct val="114999"/>
              </a:lnSpc>
              <a:buNone/>
            </a:pPr>
            <a:r>
              <a:rPr lang="en-US" sz="1600"/>
              <a:t>       Fixed weights of the pre-trained model</a:t>
            </a:r>
          </a:p>
          <a:p>
            <a:pPr marL="0" indent="0">
              <a:lnSpc>
                <a:spcPct val="114999"/>
              </a:lnSpc>
              <a:buNone/>
            </a:pPr>
            <a:r>
              <a:rPr lang="en-US" sz="1600"/>
              <a:t>       fine-tune prompt with a small number of parameters</a:t>
            </a:r>
          </a:p>
          <a:p>
            <a:pPr marL="0" indent="0">
              <a:lnSpc>
                <a:spcPct val="114999"/>
              </a:lnSpc>
              <a:buNone/>
            </a:pPr>
            <a:endParaRPr lang="en-US">
              <a:solidFill>
                <a:schemeClr val="tx1"/>
              </a:solidFill>
            </a:endParaRPr>
          </a:p>
          <a:p>
            <a:pPr marL="285750" indent="-285750">
              <a:lnSpc>
                <a:spcPct val="114999"/>
              </a:lnSpc>
            </a:pPr>
            <a:endParaRPr lang="en-US">
              <a:solidFill>
                <a:schemeClr val="tx1"/>
              </a:solidFill>
            </a:endParaRPr>
          </a:p>
          <a:p>
            <a:pPr marL="0" indent="0">
              <a:lnSpc>
                <a:spcPct val="114999"/>
              </a:lnSpc>
              <a:spcAft>
                <a:spcPts val="1200"/>
              </a:spcAft>
              <a:buNone/>
            </a:pPr>
            <a:endParaRPr lang="en-US">
              <a:solidFill>
                <a:schemeClr val="tx1"/>
              </a:solidFill>
            </a:endParaRPr>
          </a:p>
        </p:txBody>
      </p:sp>
      <p:sp>
        <p:nvSpPr>
          <p:cNvPr id="88" name="Google Shape;88;p17"/>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Tianqi Shang and </a:t>
            </a:r>
            <a:r>
              <a:rPr lang="en" err="1"/>
              <a:t>Zhiqing</a:t>
            </a:r>
            <a:r>
              <a:rPr lang="en"/>
              <a:t> Zhong</a:t>
            </a:r>
            <a:endParaRPr lang="ja-JP" alt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r>
              <a:rPr lang="en" sz="2500"/>
              <a:t>Visionary - </a:t>
            </a:r>
            <a:r>
              <a:rPr lang="en-US" sz="2000"/>
              <a:t>Prompt in Industry</a:t>
            </a:r>
            <a:r>
              <a:rPr lang="en" sz="2500"/>
              <a:t> </a:t>
            </a:r>
            <a:endParaRPr lang="en-US" sz="2500"/>
          </a:p>
        </p:txBody>
      </p:sp>
      <p:sp>
        <p:nvSpPr>
          <p:cNvPr id="87" name="Google Shape;87;p17"/>
          <p:cNvSpPr txBox="1">
            <a:spLocks noGrp="1"/>
          </p:cNvSpPr>
          <p:nvPr>
            <p:ph type="body" idx="1"/>
          </p:nvPr>
        </p:nvSpPr>
        <p:spPr>
          <a:xfrm>
            <a:off x="467564" y="1152475"/>
            <a:ext cx="7600263" cy="3416400"/>
          </a:xfrm>
          <a:prstGeom prst="rect">
            <a:avLst/>
          </a:prstGeom>
        </p:spPr>
        <p:txBody>
          <a:bodyPr spcFirstLastPara="1" wrap="square" lIns="91425" tIns="91425" rIns="91425" bIns="91425" anchor="t" anchorCtr="0">
            <a:normAutofit/>
          </a:bodyPr>
          <a:lstStyle/>
          <a:p>
            <a:pPr marL="0" indent="0">
              <a:lnSpc>
                <a:spcPct val="114999"/>
              </a:lnSpc>
              <a:buNone/>
            </a:pPr>
            <a:r>
              <a:rPr lang="en-US">
                <a:solidFill>
                  <a:schemeClr val="tx1"/>
                </a:solidFill>
              </a:rPr>
              <a:t>However,...</a:t>
            </a:r>
          </a:p>
          <a:p>
            <a:pPr marL="0" indent="0">
              <a:lnSpc>
                <a:spcPct val="114999"/>
              </a:lnSpc>
              <a:buNone/>
            </a:pPr>
            <a:endParaRPr lang="en-US">
              <a:solidFill>
                <a:schemeClr val="tx1"/>
              </a:solidFill>
            </a:endParaRPr>
          </a:p>
          <a:p>
            <a:pPr marL="285750" indent="-285750">
              <a:lnSpc>
                <a:spcPct val="114999"/>
              </a:lnSpc>
            </a:pPr>
            <a:r>
              <a:rPr lang="en-US">
                <a:solidFill>
                  <a:schemeClr val="tx1"/>
                </a:solidFill>
              </a:rPr>
              <a:t>Fine tuning is still needed in vertical areas</a:t>
            </a:r>
          </a:p>
          <a:p>
            <a:pPr marL="285750" indent="-285750">
              <a:lnSpc>
                <a:spcPct val="114999"/>
              </a:lnSpc>
            </a:pPr>
            <a:endParaRPr lang="en-US">
              <a:solidFill>
                <a:schemeClr val="tx1"/>
              </a:solidFill>
            </a:endParaRPr>
          </a:p>
          <a:p>
            <a:pPr marL="285750" indent="-285750">
              <a:lnSpc>
                <a:spcPct val="114999"/>
              </a:lnSpc>
            </a:pPr>
            <a:r>
              <a:rPr lang="en-US">
                <a:solidFill>
                  <a:schemeClr val="tx1"/>
                </a:solidFill>
              </a:rPr>
              <a:t>The model effect depends on the selection of prompts</a:t>
            </a:r>
          </a:p>
          <a:p>
            <a:pPr marL="285750" indent="-285750">
              <a:lnSpc>
                <a:spcPct val="114999"/>
              </a:lnSpc>
            </a:pPr>
            <a:endParaRPr lang="en-US">
              <a:solidFill>
                <a:schemeClr val="tx1"/>
              </a:solidFill>
            </a:endParaRPr>
          </a:p>
          <a:p>
            <a:pPr marL="285750" indent="-285750">
              <a:lnSpc>
                <a:spcPct val="114999"/>
              </a:lnSpc>
            </a:pPr>
            <a:r>
              <a:rPr lang="en-US">
                <a:solidFill>
                  <a:schemeClr val="tx1"/>
                </a:solidFill>
              </a:rPr>
              <a:t>…</a:t>
            </a:r>
          </a:p>
          <a:p>
            <a:pPr marL="285750" indent="-285750">
              <a:lnSpc>
                <a:spcPct val="114999"/>
              </a:lnSpc>
            </a:pPr>
            <a:endParaRPr lang="en-US">
              <a:solidFill>
                <a:srgbClr val="595959"/>
              </a:solidFill>
            </a:endParaRPr>
          </a:p>
          <a:p>
            <a:pPr marL="285750" indent="-285750">
              <a:lnSpc>
                <a:spcPct val="114999"/>
              </a:lnSpc>
            </a:pPr>
            <a:endParaRPr lang="en-US">
              <a:solidFill>
                <a:srgbClr val="595959"/>
              </a:solidFill>
            </a:endParaRPr>
          </a:p>
          <a:p>
            <a:pPr marL="285750" indent="-285750">
              <a:lnSpc>
                <a:spcPct val="114999"/>
              </a:lnSpc>
            </a:pPr>
            <a:endParaRPr lang="en-US">
              <a:solidFill>
                <a:srgbClr val="595959"/>
              </a:solidFill>
            </a:endParaRPr>
          </a:p>
          <a:p>
            <a:pPr marL="0" indent="0">
              <a:lnSpc>
                <a:spcPct val="114999"/>
              </a:lnSpc>
              <a:buNone/>
            </a:pPr>
            <a:endParaRPr lang="en-US">
              <a:solidFill>
                <a:schemeClr val="tx1"/>
              </a:solidFill>
            </a:endParaRPr>
          </a:p>
          <a:p>
            <a:pPr marL="285750" indent="-285750">
              <a:lnSpc>
                <a:spcPct val="114999"/>
              </a:lnSpc>
            </a:pPr>
            <a:endParaRPr lang="en-US">
              <a:solidFill>
                <a:schemeClr val="tx1"/>
              </a:solidFill>
            </a:endParaRPr>
          </a:p>
          <a:p>
            <a:pPr marL="0" indent="0">
              <a:lnSpc>
                <a:spcPct val="114999"/>
              </a:lnSpc>
              <a:spcAft>
                <a:spcPts val="1200"/>
              </a:spcAft>
              <a:buNone/>
            </a:pPr>
            <a:endParaRPr lang="en-US">
              <a:solidFill>
                <a:schemeClr val="tx1"/>
              </a:solidFill>
            </a:endParaRPr>
          </a:p>
        </p:txBody>
      </p:sp>
      <p:sp>
        <p:nvSpPr>
          <p:cNvPr id="88" name="Google Shape;88;p17"/>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Tianqi Shang and </a:t>
            </a:r>
            <a:r>
              <a:rPr lang="en" err="1"/>
              <a:t>Zhiqing</a:t>
            </a:r>
            <a:r>
              <a:rPr lang="en"/>
              <a:t> Zhong</a:t>
            </a:r>
            <a:endParaRPr lang="ja-JP" altLang="en"/>
          </a:p>
        </p:txBody>
      </p:sp>
    </p:spTree>
    <p:extLst>
      <p:ext uri="{BB962C8B-B14F-4D97-AF65-F5344CB8AC3E}">
        <p14:creationId xmlns:p14="http://schemas.microsoft.com/office/powerpoint/2010/main" val="1339772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F3FD-AE39-AE58-DE6B-26293002FBF0}"/>
              </a:ext>
            </a:extLst>
          </p:cNvPr>
          <p:cNvSpPr>
            <a:spLocks noGrp="1"/>
          </p:cNvSpPr>
          <p:nvPr>
            <p:ph type="title"/>
          </p:nvPr>
        </p:nvSpPr>
        <p:spPr/>
        <p:txBody>
          <a:bodyPr>
            <a:normAutofit fontScale="90000"/>
          </a:bodyPr>
          <a:lstStyle/>
          <a:p>
            <a:r>
              <a:rPr lang="en-US"/>
              <a:t>Week's prompt </a:t>
            </a:r>
          </a:p>
        </p:txBody>
      </p:sp>
      <p:sp>
        <p:nvSpPr>
          <p:cNvPr id="3" name="Text Placeholder 2">
            <a:extLst>
              <a:ext uri="{FF2B5EF4-FFF2-40B4-BE49-F238E27FC236}">
                <a16:creationId xmlns:a16="http://schemas.microsoft.com/office/drawing/2014/main" id="{0A0457E5-D147-B2CA-C493-641C091B0167}"/>
              </a:ext>
            </a:extLst>
          </p:cNvPr>
          <p:cNvSpPr>
            <a:spLocks noGrp="1"/>
          </p:cNvSpPr>
          <p:nvPr>
            <p:ph type="body" idx="1"/>
          </p:nvPr>
        </p:nvSpPr>
        <p:spPr/>
        <p:txBody>
          <a:bodyPr>
            <a:normAutofit/>
          </a:bodyPr>
          <a:lstStyle/>
          <a:p>
            <a:pPr marL="114300" indent="0">
              <a:lnSpc>
                <a:spcPct val="114999"/>
              </a:lnSpc>
              <a:buNone/>
            </a:pPr>
            <a:r>
              <a:rPr lang="en-US" sz="2800"/>
              <a:t>This would have been a much better paper if ____</a:t>
            </a:r>
          </a:p>
        </p:txBody>
      </p:sp>
      <p:sp>
        <p:nvSpPr>
          <p:cNvPr id="4" name="Text Placeholder 3">
            <a:extLst>
              <a:ext uri="{FF2B5EF4-FFF2-40B4-BE49-F238E27FC236}">
                <a16:creationId xmlns:a16="http://schemas.microsoft.com/office/drawing/2014/main" id="{E4F927B0-2F24-A0E6-D56D-AFF0FF134BF8}"/>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63436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a:t>
            </a:r>
            <a:r>
              <a:rPr lang="en" err="1"/>
              <a:t>Lingfeng</a:t>
            </a:r>
            <a:r>
              <a:rPr lang="en"/>
              <a:t> Shen</a:t>
            </a:r>
            <a:endParaRPr/>
          </a:p>
        </p:txBody>
      </p:sp>
      <p:pic>
        <p:nvPicPr>
          <p:cNvPr id="2" name="Picture 2" descr="Text&#10;&#10;Description automatically generated">
            <a:extLst>
              <a:ext uri="{FF2B5EF4-FFF2-40B4-BE49-F238E27FC236}">
                <a16:creationId xmlns:a16="http://schemas.microsoft.com/office/drawing/2014/main" id="{F1F4A84E-C200-80A8-F916-80FBD9D04F45}"/>
              </a:ext>
            </a:extLst>
          </p:cNvPr>
          <p:cNvPicPr>
            <a:picLocks noChangeAspect="1"/>
          </p:cNvPicPr>
          <p:nvPr/>
        </p:nvPicPr>
        <p:blipFill rotWithShape="1">
          <a:blip r:embed="rId3"/>
          <a:srcRect r="3455" b="-154"/>
          <a:stretch/>
        </p:blipFill>
        <p:spPr>
          <a:xfrm>
            <a:off x="888423" y="1361967"/>
            <a:ext cx="7363424" cy="24158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a:spcAft>
                <a:spcPts val="1200"/>
              </a:spcAft>
              <a:buFont typeface="+mj-lt"/>
              <a:buAutoNum type="arabicPeriod"/>
            </a:pPr>
            <a:r>
              <a:rPr lang="en-US">
                <a:latin typeface="Sitka Text" pitchFamily="2" charset="0"/>
              </a:rPr>
              <a:t>Take 4 samples, create all 24 permutations, test prediction performance.</a:t>
            </a:r>
          </a:p>
          <a:p>
            <a:pPr marL="342900">
              <a:spcAft>
                <a:spcPts val="1200"/>
              </a:spcAft>
              <a:buFont typeface="+mj-lt"/>
              <a:buAutoNum type="arabicPeriod"/>
            </a:pPr>
            <a:endParaRPr lang="en-US">
              <a:latin typeface="Sitka Text" pitchFamily="2" charset="0"/>
            </a:endParaRPr>
          </a:p>
          <a:p>
            <a:pPr marL="342900">
              <a:spcAft>
                <a:spcPts val="1200"/>
              </a:spcAft>
              <a:buFont typeface="+mj-lt"/>
              <a:buAutoNum type="arabicPeriod"/>
            </a:pPr>
            <a:endParaRPr lang="en-US">
              <a:latin typeface="Sitka Text" pitchFamily="2" charset="0"/>
            </a:endParaRPr>
          </a:p>
          <a:p>
            <a:pPr marL="342900">
              <a:spcAft>
                <a:spcPts val="1200"/>
              </a:spcAft>
              <a:buFont typeface="+mj-lt"/>
              <a:buAutoNum type="arabicPeriod"/>
            </a:pPr>
            <a:endParaRPr lang="en-US">
              <a:latin typeface="Sitka Text" pitchFamily="2" charset="0"/>
            </a:endParaRPr>
          </a:p>
          <a:p>
            <a:pPr marL="342900">
              <a:spcAft>
                <a:spcPts val="1200"/>
              </a:spcAft>
              <a:buFont typeface="+mj-lt"/>
              <a:buAutoNum type="arabicPeriod"/>
            </a:pPr>
            <a:endParaRPr lang="en-US">
              <a:latin typeface="Sitka Text" pitchFamily="2" charset="0"/>
            </a:endParaRPr>
          </a:p>
          <a:p>
            <a:pPr marL="342900">
              <a:spcAft>
                <a:spcPts val="1200"/>
              </a:spcAft>
              <a:buFont typeface="+mj-lt"/>
              <a:buAutoNum type="arabicPeriod"/>
            </a:pPr>
            <a:r>
              <a:rPr lang="en-US">
                <a:latin typeface="Sitka Text" pitchFamily="2" charset="0"/>
              </a:rPr>
              <a:t>Test on variety of tasks (datasets) and models (4 GPT-2, 4 GPT-3 sizes)</a:t>
            </a:r>
          </a:p>
          <a:p>
            <a:pPr marL="285750" indent="-285750">
              <a:lnSpc>
                <a:spcPct val="114999"/>
              </a:lnSpc>
              <a:spcAft>
                <a:spcPts val="1200"/>
              </a:spcAft>
            </a:pPr>
            <a:endParaRPr lang="en-US"/>
          </a:p>
        </p:txBody>
      </p:sp>
      <p:sp>
        <p:nvSpPr>
          <p:cNvPr id="7" name="Google Shape;67;p14">
            <a:extLst>
              <a:ext uri="{FF2B5EF4-FFF2-40B4-BE49-F238E27FC236}">
                <a16:creationId xmlns:a16="http://schemas.microsoft.com/office/drawing/2014/main" id="{C4932BEE-C5F0-B10D-F200-C8B13E2DE0A4}"/>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a:t>
            </a:r>
            <a:r>
              <a:rPr lang="en" err="1"/>
              <a:t>Lingfeng</a:t>
            </a:r>
            <a:r>
              <a:rPr lang="en"/>
              <a:t> Shen</a:t>
            </a:r>
            <a:endParaRPr/>
          </a:p>
        </p:txBody>
      </p:sp>
      <p:sp>
        <p:nvSpPr>
          <p:cNvPr id="13" name="Google Shape;65;p14">
            <a:extLst>
              <a:ext uri="{FF2B5EF4-FFF2-40B4-BE49-F238E27FC236}">
                <a16:creationId xmlns:a16="http://schemas.microsoft.com/office/drawing/2014/main" id="{BDF2F763-1959-EE65-7D15-600A0D6C6F7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latin typeface="Sitka Heading"/>
              </a:rPr>
              <a:t>Prompt Order Sensitivity</a:t>
            </a:r>
          </a:p>
        </p:txBody>
      </p:sp>
      <p:pic>
        <p:nvPicPr>
          <p:cNvPr id="2" name="Picture 1">
            <a:extLst>
              <a:ext uri="{FF2B5EF4-FFF2-40B4-BE49-F238E27FC236}">
                <a16:creationId xmlns:a16="http://schemas.microsoft.com/office/drawing/2014/main" id="{91E0B21C-5DF9-CA8D-22F1-E9E5EAEBC618}"/>
              </a:ext>
            </a:extLst>
          </p:cNvPr>
          <p:cNvPicPr>
            <a:picLocks noChangeAspect="1"/>
          </p:cNvPicPr>
          <p:nvPr/>
        </p:nvPicPr>
        <p:blipFill>
          <a:blip r:embed="rId3"/>
          <a:stretch>
            <a:fillRect/>
          </a:stretch>
        </p:blipFill>
        <p:spPr>
          <a:xfrm>
            <a:off x="2322601" y="1753787"/>
            <a:ext cx="4498797" cy="1635926"/>
          </a:xfrm>
          <a:prstGeom prst="rect">
            <a:avLst/>
          </a:prstGeom>
        </p:spPr>
      </p:pic>
    </p:spTree>
    <p:extLst>
      <p:ext uri="{BB962C8B-B14F-4D97-AF65-F5344CB8AC3E}">
        <p14:creationId xmlns:p14="http://schemas.microsoft.com/office/powerpoint/2010/main" val="284702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Google Shape;67;p14">
            <a:extLst>
              <a:ext uri="{FF2B5EF4-FFF2-40B4-BE49-F238E27FC236}">
                <a16:creationId xmlns:a16="http://schemas.microsoft.com/office/drawing/2014/main" id="{C4932BEE-C5F0-B10D-F200-C8B13E2DE0A4}"/>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a:t>
            </a:r>
            <a:r>
              <a:rPr lang="en" err="1"/>
              <a:t>Lingfeng</a:t>
            </a:r>
            <a:r>
              <a:rPr lang="en"/>
              <a:t> Shen</a:t>
            </a:r>
            <a:endParaRPr/>
          </a:p>
        </p:txBody>
      </p:sp>
      <p:sp>
        <p:nvSpPr>
          <p:cNvPr id="13" name="Google Shape;65;p14">
            <a:extLst>
              <a:ext uri="{FF2B5EF4-FFF2-40B4-BE49-F238E27FC236}">
                <a16:creationId xmlns:a16="http://schemas.microsoft.com/office/drawing/2014/main" id="{BDF2F763-1959-EE65-7D15-600A0D6C6F7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latin typeface="Sitka Heading" pitchFamily="2" charset="0"/>
              </a:rPr>
              <a:t>Do Large Language Models really understand prompts well?</a:t>
            </a:r>
          </a:p>
        </p:txBody>
      </p:sp>
      <p:pic>
        <p:nvPicPr>
          <p:cNvPr id="3" name="Picture 2">
            <a:extLst>
              <a:ext uri="{FF2B5EF4-FFF2-40B4-BE49-F238E27FC236}">
                <a16:creationId xmlns:a16="http://schemas.microsoft.com/office/drawing/2014/main" id="{540E6175-C95E-8BA5-50EF-C96A804A9D11}"/>
              </a:ext>
            </a:extLst>
          </p:cNvPr>
          <p:cNvPicPr>
            <a:picLocks noChangeAspect="1"/>
          </p:cNvPicPr>
          <p:nvPr/>
        </p:nvPicPr>
        <p:blipFill>
          <a:blip r:embed="rId3"/>
          <a:stretch>
            <a:fillRect/>
          </a:stretch>
        </p:blipFill>
        <p:spPr>
          <a:xfrm>
            <a:off x="725058" y="1121654"/>
            <a:ext cx="3683939" cy="2582478"/>
          </a:xfrm>
          <a:prstGeom prst="rect">
            <a:avLst/>
          </a:prstGeom>
        </p:spPr>
      </p:pic>
      <p:pic>
        <p:nvPicPr>
          <p:cNvPr id="4" name="Picture 3">
            <a:extLst>
              <a:ext uri="{FF2B5EF4-FFF2-40B4-BE49-F238E27FC236}">
                <a16:creationId xmlns:a16="http://schemas.microsoft.com/office/drawing/2014/main" id="{7F8AC8CE-4B7E-C3F0-A9F2-A31F62DA7071}"/>
              </a:ext>
            </a:extLst>
          </p:cNvPr>
          <p:cNvPicPr>
            <a:picLocks noChangeAspect="1"/>
          </p:cNvPicPr>
          <p:nvPr/>
        </p:nvPicPr>
        <p:blipFill>
          <a:blip r:embed="rId4"/>
          <a:stretch>
            <a:fillRect/>
          </a:stretch>
        </p:blipFill>
        <p:spPr>
          <a:xfrm>
            <a:off x="4820492" y="1121654"/>
            <a:ext cx="3825061" cy="2582478"/>
          </a:xfrm>
          <a:prstGeom prst="rect">
            <a:avLst/>
          </a:prstGeom>
        </p:spPr>
      </p:pic>
      <p:sp>
        <p:nvSpPr>
          <p:cNvPr id="5" name="TextBox 4">
            <a:extLst>
              <a:ext uri="{FF2B5EF4-FFF2-40B4-BE49-F238E27FC236}">
                <a16:creationId xmlns:a16="http://schemas.microsoft.com/office/drawing/2014/main" id="{922ECC70-0BCD-0065-654E-613D2159C0EC}"/>
              </a:ext>
            </a:extLst>
          </p:cNvPr>
          <p:cNvSpPr txBox="1"/>
          <p:nvPr/>
        </p:nvSpPr>
        <p:spPr>
          <a:xfrm>
            <a:off x="725058" y="3815397"/>
            <a:ext cx="3683940" cy="307777"/>
          </a:xfrm>
          <a:prstGeom prst="rect">
            <a:avLst/>
          </a:prstGeom>
          <a:noFill/>
        </p:spPr>
        <p:txBody>
          <a:bodyPr wrap="square" rtlCol="0">
            <a:spAutoFit/>
          </a:bodyPr>
          <a:lstStyle/>
          <a:p>
            <a:r>
              <a:rPr lang="en-US">
                <a:latin typeface="Sitka Text" panose="020F0502020204030204" pitchFamily="34" charset="0"/>
                <a:cs typeface="Sitka Text" panose="020F0502020204030204" pitchFamily="34" charset="0"/>
              </a:rPr>
              <a:t>Order matters for self-supervised models</a:t>
            </a:r>
          </a:p>
        </p:txBody>
      </p:sp>
      <p:sp>
        <p:nvSpPr>
          <p:cNvPr id="6" name="TextBox 5">
            <a:extLst>
              <a:ext uri="{FF2B5EF4-FFF2-40B4-BE49-F238E27FC236}">
                <a16:creationId xmlns:a16="http://schemas.microsoft.com/office/drawing/2014/main" id="{F2938C67-FDD8-68FC-6ED2-5330CE6BB1BA}"/>
              </a:ext>
            </a:extLst>
          </p:cNvPr>
          <p:cNvSpPr txBox="1"/>
          <p:nvPr/>
        </p:nvSpPr>
        <p:spPr>
          <a:xfrm>
            <a:off x="5155472" y="3815397"/>
            <a:ext cx="3155099" cy="307777"/>
          </a:xfrm>
          <a:prstGeom prst="rect">
            <a:avLst/>
          </a:prstGeom>
          <a:noFill/>
        </p:spPr>
        <p:txBody>
          <a:bodyPr wrap="square" rtlCol="0">
            <a:spAutoFit/>
          </a:bodyPr>
          <a:lstStyle/>
          <a:p>
            <a:r>
              <a:rPr lang="en-US">
                <a:latin typeface="Sitka Text" panose="020F0502020204030204" pitchFamily="34" charset="0"/>
                <a:cs typeface="Sitka Text" panose="020F0502020204030204" pitchFamily="34" charset="0"/>
              </a:rPr>
              <a:t>Model size matters, but not always</a:t>
            </a:r>
          </a:p>
        </p:txBody>
      </p:sp>
      <p:sp>
        <p:nvSpPr>
          <p:cNvPr id="8" name="TextBox 7">
            <a:extLst>
              <a:ext uri="{FF2B5EF4-FFF2-40B4-BE49-F238E27FC236}">
                <a16:creationId xmlns:a16="http://schemas.microsoft.com/office/drawing/2014/main" id="{A829F0EF-4638-5A20-D3FB-FE308E06DC54}"/>
              </a:ext>
            </a:extLst>
          </p:cNvPr>
          <p:cNvSpPr txBox="1"/>
          <p:nvPr/>
        </p:nvSpPr>
        <p:spPr>
          <a:xfrm>
            <a:off x="725058" y="4255682"/>
            <a:ext cx="4953446" cy="307777"/>
          </a:xfrm>
          <a:prstGeom prst="rect">
            <a:avLst/>
          </a:prstGeom>
          <a:noFill/>
        </p:spPr>
        <p:txBody>
          <a:bodyPr wrap="square" rtlCol="0">
            <a:spAutoFit/>
          </a:bodyPr>
          <a:lstStyle/>
          <a:p>
            <a:r>
              <a:rPr lang="en-US">
                <a:latin typeface="Sitka Text" panose="020F0502020204030204" pitchFamily="34" charset="0"/>
                <a:cs typeface="Sitka Text" panose="020F0502020204030204" pitchFamily="34" charset="0"/>
              </a:rPr>
              <a:t>Order does not matter as much for Supervised models</a:t>
            </a:r>
            <a:r>
              <a:rPr lang="en-US" baseline="30000">
                <a:latin typeface="Sitka Text" panose="020F0502020204030204" pitchFamily="34" charset="0"/>
                <a:cs typeface="Sitka Text" panose="020F0502020204030204" pitchFamily="34" charset="0"/>
              </a:rPr>
              <a:t>1</a:t>
            </a:r>
            <a:endParaRPr lang="en-US">
              <a:latin typeface="Sitka Text" panose="020F0502020204030204" pitchFamily="34" charset="0"/>
              <a:cs typeface="Sitka Text" panose="020F0502020204030204" pitchFamily="34" charset="0"/>
            </a:endParaRPr>
          </a:p>
        </p:txBody>
      </p:sp>
      <p:sp>
        <p:nvSpPr>
          <p:cNvPr id="9" name="TextBox 8">
            <a:extLst>
              <a:ext uri="{FF2B5EF4-FFF2-40B4-BE49-F238E27FC236}">
                <a16:creationId xmlns:a16="http://schemas.microsoft.com/office/drawing/2014/main" id="{45F4D93B-C23A-DD5D-F8FB-CEA6D2BC1340}"/>
              </a:ext>
            </a:extLst>
          </p:cNvPr>
          <p:cNvSpPr txBox="1"/>
          <p:nvPr/>
        </p:nvSpPr>
        <p:spPr>
          <a:xfrm>
            <a:off x="4693524" y="4674724"/>
            <a:ext cx="382506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baseline="30000"/>
              <a:t>1</a:t>
            </a:r>
            <a:r>
              <a:rPr lang="en-US" sz="600"/>
              <a:t>Gao et. al. Making pre-trained language models better few-shot learners. </a:t>
            </a:r>
            <a:r>
              <a:rPr lang="en-US" sz="600" err="1"/>
              <a:t>arXiv</a:t>
            </a:r>
            <a:r>
              <a:rPr lang="en-US" sz="600"/>
              <a:t> preprint arXiv:2012.15723 </a:t>
            </a:r>
          </a:p>
          <a:p>
            <a:pPr algn="l"/>
            <a:endParaRPr lang="en-US" sz="600"/>
          </a:p>
        </p:txBody>
      </p:sp>
    </p:spTree>
    <p:extLst>
      <p:ext uri="{BB962C8B-B14F-4D97-AF65-F5344CB8AC3E}">
        <p14:creationId xmlns:p14="http://schemas.microsoft.com/office/powerpoint/2010/main" val="404639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7" name="Google Shape;67;p14">
            <a:extLst>
              <a:ext uri="{FF2B5EF4-FFF2-40B4-BE49-F238E27FC236}">
                <a16:creationId xmlns:a16="http://schemas.microsoft.com/office/drawing/2014/main" id="{C4932BEE-C5F0-B10D-F200-C8B13E2DE0A4}"/>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a:t>
            </a:r>
            <a:r>
              <a:rPr lang="en" err="1"/>
              <a:t>Lingfeng</a:t>
            </a:r>
            <a:r>
              <a:rPr lang="en"/>
              <a:t> Shen</a:t>
            </a:r>
            <a:endParaRPr/>
          </a:p>
        </p:txBody>
      </p:sp>
      <p:sp>
        <p:nvSpPr>
          <p:cNvPr id="13" name="Google Shape;65;p14">
            <a:extLst>
              <a:ext uri="{FF2B5EF4-FFF2-40B4-BE49-F238E27FC236}">
                <a16:creationId xmlns:a16="http://schemas.microsoft.com/office/drawing/2014/main" id="{BDF2F763-1959-EE65-7D15-600A0D6C6F7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latin typeface="Sitka Heading" pitchFamily="2" charset="0"/>
              </a:rPr>
              <a:t>Prompt Design Study</a:t>
            </a:r>
          </a:p>
        </p:txBody>
      </p:sp>
      <p:sp>
        <p:nvSpPr>
          <p:cNvPr id="5" name="TextBox 4">
            <a:extLst>
              <a:ext uri="{FF2B5EF4-FFF2-40B4-BE49-F238E27FC236}">
                <a16:creationId xmlns:a16="http://schemas.microsoft.com/office/drawing/2014/main" id="{922ECC70-0BCD-0065-654E-613D2159C0EC}"/>
              </a:ext>
            </a:extLst>
          </p:cNvPr>
          <p:cNvSpPr txBox="1"/>
          <p:nvPr/>
        </p:nvSpPr>
        <p:spPr>
          <a:xfrm>
            <a:off x="5109876" y="3926608"/>
            <a:ext cx="2813274" cy="307777"/>
          </a:xfrm>
          <a:prstGeom prst="rect">
            <a:avLst/>
          </a:prstGeom>
          <a:noFill/>
        </p:spPr>
        <p:txBody>
          <a:bodyPr wrap="square" rtlCol="0">
            <a:spAutoFit/>
          </a:bodyPr>
          <a:lstStyle/>
          <a:p>
            <a:r>
              <a:rPr lang="en-US">
                <a:latin typeface="Sitka Text" panose="020F0502020204030204" pitchFamily="34" charset="0"/>
                <a:cs typeface="Sitka Text" panose="020F0502020204030204" pitchFamily="34" charset="0"/>
              </a:rPr>
              <a:t>Label ordering does not matter</a:t>
            </a:r>
          </a:p>
        </p:txBody>
      </p:sp>
      <p:sp>
        <p:nvSpPr>
          <p:cNvPr id="6" name="TextBox 5">
            <a:extLst>
              <a:ext uri="{FF2B5EF4-FFF2-40B4-BE49-F238E27FC236}">
                <a16:creationId xmlns:a16="http://schemas.microsoft.com/office/drawing/2014/main" id="{F2938C67-FDD8-68FC-6ED2-5330CE6BB1BA}"/>
              </a:ext>
            </a:extLst>
          </p:cNvPr>
          <p:cNvSpPr txBox="1"/>
          <p:nvPr/>
        </p:nvSpPr>
        <p:spPr>
          <a:xfrm>
            <a:off x="1078370" y="3818887"/>
            <a:ext cx="2813273" cy="523220"/>
          </a:xfrm>
          <a:prstGeom prst="rect">
            <a:avLst/>
          </a:prstGeom>
          <a:noFill/>
        </p:spPr>
        <p:txBody>
          <a:bodyPr wrap="square" rtlCol="0">
            <a:spAutoFit/>
          </a:bodyPr>
          <a:lstStyle/>
          <a:p>
            <a:r>
              <a:rPr lang="en-US">
                <a:latin typeface="Sitka Text" panose="020F0502020204030204" pitchFamily="34" charset="0"/>
                <a:cs typeface="Sitka Text" panose="020F0502020204030204" pitchFamily="34" charset="0"/>
              </a:rPr>
              <a:t>Performance Prompts are not </a:t>
            </a:r>
          </a:p>
          <a:p>
            <a:r>
              <a:rPr lang="en-US">
                <a:latin typeface="Sitka Text" panose="020F0502020204030204" pitchFamily="34" charset="0"/>
                <a:cs typeface="Sitka Text" panose="020F0502020204030204" pitchFamily="34" charset="0"/>
              </a:rPr>
              <a:t>transferable across models</a:t>
            </a:r>
          </a:p>
        </p:txBody>
      </p:sp>
      <p:pic>
        <p:nvPicPr>
          <p:cNvPr id="10" name="Picture 9">
            <a:extLst>
              <a:ext uri="{FF2B5EF4-FFF2-40B4-BE49-F238E27FC236}">
                <a16:creationId xmlns:a16="http://schemas.microsoft.com/office/drawing/2014/main" id="{0315626E-DEFD-5369-740F-78ECCD4F3972}"/>
              </a:ext>
            </a:extLst>
          </p:cNvPr>
          <p:cNvPicPr>
            <a:picLocks noChangeAspect="1"/>
          </p:cNvPicPr>
          <p:nvPr/>
        </p:nvPicPr>
        <p:blipFill>
          <a:blip r:embed="rId3"/>
          <a:stretch>
            <a:fillRect/>
          </a:stretch>
        </p:blipFill>
        <p:spPr>
          <a:xfrm>
            <a:off x="902620" y="1219939"/>
            <a:ext cx="3207000" cy="2582479"/>
          </a:xfrm>
          <a:prstGeom prst="rect">
            <a:avLst/>
          </a:prstGeom>
        </p:spPr>
      </p:pic>
      <p:pic>
        <p:nvPicPr>
          <p:cNvPr id="11" name="Picture 10">
            <a:extLst>
              <a:ext uri="{FF2B5EF4-FFF2-40B4-BE49-F238E27FC236}">
                <a16:creationId xmlns:a16="http://schemas.microsoft.com/office/drawing/2014/main" id="{410422AB-363A-0C1A-FB6E-51DE75E9F32B}"/>
              </a:ext>
            </a:extLst>
          </p:cNvPr>
          <p:cNvPicPr>
            <a:picLocks noChangeAspect="1"/>
          </p:cNvPicPr>
          <p:nvPr/>
        </p:nvPicPr>
        <p:blipFill>
          <a:blip r:embed="rId4"/>
          <a:stretch>
            <a:fillRect/>
          </a:stretch>
        </p:blipFill>
        <p:spPr>
          <a:xfrm>
            <a:off x="4841864" y="1280510"/>
            <a:ext cx="3223766" cy="2582479"/>
          </a:xfrm>
          <a:prstGeom prst="rect">
            <a:avLst/>
          </a:prstGeom>
        </p:spPr>
      </p:pic>
    </p:spTree>
    <p:extLst>
      <p:ext uri="{BB962C8B-B14F-4D97-AF65-F5344CB8AC3E}">
        <p14:creationId xmlns:p14="http://schemas.microsoft.com/office/powerpoint/2010/main" val="744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2120</Words>
  <Application>Microsoft Macintosh PowerPoint</Application>
  <PresentationFormat>On-screen Show (16:9)</PresentationFormat>
  <Paragraphs>256</Paragraphs>
  <Slides>45</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Sitka Heading</vt:lpstr>
      <vt:lpstr>Corbel</vt:lpstr>
      <vt:lpstr>Sitka Text</vt:lpstr>
      <vt:lpstr>Arial</vt:lpstr>
      <vt:lpstr>Simple Light</vt:lpstr>
      <vt:lpstr>Session #6:  In-Context Learning</vt:lpstr>
      <vt:lpstr>Project Proposals </vt:lpstr>
      <vt:lpstr>Project Proposals </vt:lpstr>
      <vt:lpstr>Lightening Proposal Presentations</vt:lpstr>
      <vt:lpstr>Week's prompt </vt:lpstr>
      <vt:lpstr>PowerPoint Presentation</vt:lpstr>
      <vt:lpstr>Prompt Order Sensitivity</vt:lpstr>
      <vt:lpstr>Do Large Language Models really understand prompts well?</vt:lpstr>
      <vt:lpstr>Prompt Design Study</vt:lpstr>
      <vt:lpstr>Prompt Design Study</vt:lpstr>
      <vt:lpstr>Prompt Engineering</vt:lpstr>
      <vt:lpstr>Probing Metrics</vt:lpstr>
      <vt:lpstr>PowerPoint Presentation</vt:lpstr>
      <vt:lpstr>Experiments</vt:lpstr>
      <vt:lpstr>PowerPoint Presentation</vt:lpstr>
      <vt:lpstr>Results</vt:lpstr>
      <vt:lpstr>Results</vt:lpstr>
      <vt:lpstr>Results</vt:lpstr>
      <vt:lpstr>Overview</vt:lpstr>
      <vt:lpstr>Overview</vt:lpstr>
      <vt:lpstr>Overview</vt:lpstr>
      <vt:lpstr>Future directions</vt:lpstr>
      <vt:lpstr>Future directions</vt:lpstr>
      <vt:lpstr>Cons - Vicky</vt:lpstr>
      <vt:lpstr>Pros - Aowei</vt:lpstr>
      <vt:lpstr>Summary: Few-Shot Prompt Order Sensitivity</vt:lpstr>
      <vt:lpstr>Review: Summary</vt:lpstr>
      <vt:lpstr>Strength</vt:lpstr>
      <vt:lpstr>Strength</vt:lpstr>
      <vt:lpstr>Strength</vt:lpstr>
      <vt:lpstr>Why? - Theoretical Grounding, Transferability</vt:lpstr>
      <vt:lpstr>Better ifs - Ablations on Templates, Tasks, Train-Devel Split</vt:lpstr>
      <vt:lpstr>Better ifs - Ablations on Templates, Tasks, Train-Devel Split</vt:lpstr>
      <vt:lpstr>Better ifs - Ablations on Templates, Tasks, Train-Devel Split</vt:lpstr>
      <vt:lpstr>Better ifs - Ablations on Templates, Tasks, Train-Devel Split</vt:lpstr>
      <vt:lpstr>General Improvements -  Figure Captions, Reproducibility</vt:lpstr>
      <vt:lpstr>Archaeologist-Previous Work</vt:lpstr>
      <vt:lpstr>Archaeologist-Previous Work</vt:lpstr>
      <vt:lpstr>Archaeologist-Previous Work</vt:lpstr>
      <vt:lpstr>Archaeologist-Subsequent Works</vt:lpstr>
      <vt:lpstr>Archaeologist-Subsequent Works</vt:lpstr>
      <vt:lpstr>Visionary : Phenomenon</vt:lpstr>
      <vt:lpstr>Visionary : Phenomenon</vt:lpstr>
      <vt:lpstr>Visionary - Prompt in Industry </vt:lpstr>
      <vt:lpstr>Visionary - Prompt in Industry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cp:revision>
  <dcterms:modified xsi:type="dcterms:W3CDTF">2022-09-15T19:17:18Z</dcterms:modified>
</cp:coreProperties>
</file>